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6" r:id="rId2"/>
    <p:sldId id="257" r:id="rId3"/>
    <p:sldId id="302" r:id="rId4"/>
    <p:sldId id="259" r:id="rId5"/>
    <p:sldId id="260" r:id="rId6"/>
    <p:sldId id="319" r:id="rId7"/>
    <p:sldId id="318" r:id="rId8"/>
    <p:sldId id="358" r:id="rId9"/>
    <p:sldId id="264" r:id="rId10"/>
    <p:sldId id="351" r:id="rId11"/>
    <p:sldId id="349" r:id="rId12"/>
    <p:sldId id="350" r:id="rId13"/>
    <p:sldId id="348" r:id="rId14"/>
    <p:sldId id="266" r:id="rId15"/>
    <p:sldId id="267" r:id="rId16"/>
    <p:sldId id="268" r:id="rId17"/>
    <p:sldId id="269" r:id="rId18"/>
    <p:sldId id="270" r:id="rId19"/>
    <p:sldId id="271" r:id="rId20"/>
    <p:sldId id="272" r:id="rId21"/>
    <p:sldId id="353" r:id="rId22"/>
    <p:sldId id="354" r:id="rId23"/>
    <p:sldId id="273" r:id="rId24"/>
    <p:sldId id="305" r:id="rId25"/>
    <p:sldId id="304" r:id="rId26"/>
    <p:sldId id="320" r:id="rId27"/>
    <p:sldId id="321" r:id="rId28"/>
    <p:sldId id="274" r:id="rId29"/>
    <p:sldId id="275" r:id="rId30"/>
    <p:sldId id="335" r:id="rId31"/>
    <p:sldId id="337" r:id="rId32"/>
    <p:sldId id="338" r:id="rId33"/>
    <p:sldId id="360" r:id="rId34"/>
    <p:sldId id="361" r:id="rId35"/>
    <p:sldId id="362" r:id="rId36"/>
    <p:sldId id="363" r:id="rId37"/>
    <p:sldId id="359" r:id="rId38"/>
    <p:sldId id="357" r:id="rId39"/>
    <p:sldId id="401" r:id="rId40"/>
    <p:sldId id="399" r:id="rId41"/>
    <p:sldId id="400"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398" r:id="rId56"/>
    <p:sldId id="374" r:id="rId57"/>
    <p:sldId id="373" r:id="rId58"/>
    <p:sldId id="375" r:id="rId59"/>
    <p:sldId id="297" r:id="rId60"/>
    <p:sldId id="376" r:id="rId61"/>
    <p:sldId id="377" r:id="rId62"/>
    <p:sldId id="344" r:id="rId63"/>
    <p:sldId id="392" r:id="rId64"/>
    <p:sldId id="402" r:id="rId65"/>
    <p:sldId id="309" r:id="rId66"/>
    <p:sldId id="310" r:id="rId67"/>
    <p:sldId id="311" r:id="rId68"/>
    <p:sldId id="312" r:id="rId69"/>
    <p:sldId id="345" r:id="rId70"/>
    <p:sldId id="322" r:id="rId71"/>
    <p:sldId id="323" r:id="rId72"/>
    <p:sldId id="352" r:id="rId73"/>
    <p:sldId id="326" r:id="rId74"/>
    <p:sldId id="327" r:id="rId75"/>
    <p:sldId id="329" r:id="rId76"/>
    <p:sldId id="324" r:id="rId77"/>
    <p:sldId id="330" r:id="rId78"/>
    <p:sldId id="331" r:id="rId79"/>
    <p:sldId id="394" r:id="rId80"/>
    <p:sldId id="395" r:id="rId81"/>
    <p:sldId id="332" r:id="rId82"/>
    <p:sldId id="365" r:id="rId83"/>
    <p:sldId id="380" r:id="rId84"/>
    <p:sldId id="383" r:id="rId85"/>
    <p:sldId id="371" r:id="rId86"/>
    <p:sldId id="381" r:id="rId87"/>
    <p:sldId id="364" r:id="rId88"/>
    <p:sldId id="367" r:id="rId89"/>
    <p:sldId id="382" r:id="rId90"/>
    <p:sldId id="366" r:id="rId91"/>
    <p:sldId id="368" r:id="rId92"/>
    <p:sldId id="388" r:id="rId93"/>
    <p:sldId id="386" r:id="rId94"/>
    <p:sldId id="483" r:id="rId95"/>
    <p:sldId id="387" r:id="rId96"/>
    <p:sldId id="390" r:id="rId97"/>
    <p:sldId id="393" r:id="rId98"/>
    <p:sldId id="378" r:id="rId99"/>
    <p:sldId id="379" r:id="rId100"/>
    <p:sldId id="391" r:id="rId101"/>
    <p:sldId id="299" r:id="rId102"/>
    <p:sldId id="384" r:id="rId103"/>
    <p:sldId id="300" r:id="rId104"/>
    <p:sldId id="385" r:id="rId105"/>
    <p:sldId id="355" r:id="rId106"/>
    <p:sldId id="389" r:id="rId107"/>
    <p:sldId id="301" r:id="rId108"/>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09"/>
    <p:restoredTop sz="77763" autoAdjust="0"/>
  </p:normalViewPr>
  <p:slideViewPr>
    <p:cSldViewPr snapToGrid="0" snapToObjects="1">
      <p:cViewPr varScale="1">
        <p:scale>
          <a:sx n="100" d="100"/>
          <a:sy n="100" d="100"/>
        </p:scale>
        <p:origin x="238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21F6B2-B427-4B43-BBDA-22CAC1FE30BB}" type="doc">
      <dgm:prSet loTypeId="urn:microsoft.com/office/officeart/2005/8/layout/cycle6" loCatId="" qsTypeId="urn:microsoft.com/office/officeart/2005/8/quickstyle/simple4" qsCatId="simple" csTypeId="urn:microsoft.com/office/officeart/2005/8/colors/accent1_2" csCatId="accent1" phldr="1"/>
      <dgm:spPr/>
      <dgm:t>
        <a:bodyPr/>
        <a:lstStyle/>
        <a:p>
          <a:endParaRPr lang="zh-CN" altLang="en-US"/>
        </a:p>
      </dgm:t>
    </dgm:pt>
    <dgm:pt modelId="{410CAB96-E10C-6947-9DB3-38B8FBEE5780}">
      <dgm:prSet/>
      <dgm:spPr/>
      <dgm:t>
        <a:bodyPr/>
        <a:lstStyle/>
        <a:p>
          <a:pPr rtl="0"/>
          <a:r>
            <a:rPr kumimoji="1" lang="en-US" altLang="zh-CN" dirty="0"/>
            <a:t>Programming</a:t>
          </a:r>
          <a:endParaRPr kumimoji="1" lang="zh-CN" altLang="en-US" dirty="0"/>
        </a:p>
        <a:p>
          <a:pPr rtl="0"/>
          <a:r>
            <a:rPr kumimoji="1" lang="en-US" altLang="zh-CN" dirty="0"/>
            <a:t>Model</a:t>
          </a:r>
          <a:endParaRPr lang="zh-CN" altLang="en-US" dirty="0"/>
        </a:p>
      </dgm:t>
    </dgm:pt>
    <dgm:pt modelId="{E8181AB2-1FA9-1A46-B70E-5B17BF9B993B}" type="parTrans" cxnId="{F7CEABDE-E216-A847-A15B-5437D368E30E}">
      <dgm:prSet/>
      <dgm:spPr/>
      <dgm:t>
        <a:bodyPr/>
        <a:lstStyle/>
        <a:p>
          <a:endParaRPr lang="zh-CN" altLang="en-US"/>
        </a:p>
      </dgm:t>
    </dgm:pt>
    <dgm:pt modelId="{D293331E-21A2-B24C-9E65-681B745A840D}" type="sibTrans" cxnId="{F7CEABDE-E216-A847-A15B-5437D368E30E}">
      <dgm:prSet/>
      <dgm:spPr/>
      <dgm:t>
        <a:bodyPr/>
        <a:lstStyle/>
        <a:p>
          <a:endParaRPr lang="zh-CN" altLang="en-US"/>
        </a:p>
      </dgm:t>
    </dgm:pt>
    <dgm:pt modelId="{A45A7DE4-6DE2-DE4C-9AFA-B76F13C93B44}">
      <dgm:prSet/>
      <dgm:spPr/>
      <dgm:t>
        <a:bodyPr/>
        <a:lstStyle/>
        <a:p>
          <a:pPr rtl="0"/>
          <a:r>
            <a:rPr kumimoji="1" lang="en-US" altLang="zh-CN" dirty="0"/>
            <a:t>Fault</a:t>
          </a:r>
          <a:r>
            <a:rPr kumimoji="1" lang="zh-CN" altLang="en-US" dirty="0"/>
            <a:t> </a:t>
          </a:r>
        </a:p>
        <a:p>
          <a:pPr rtl="0"/>
          <a:r>
            <a:rPr kumimoji="1" lang="en-US" altLang="zh-CN" dirty="0"/>
            <a:t>Tolerance</a:t>
          </a:r>
          <a:endParaRPr lang="zh-CN" altLang="en-US" dirty="0"/>
        </a:p>
      </dgm:t>
    </dgm:pt>
    <dgm:pt modelId="{6CC36BB6-AB75-7B43-A1A9-B1DFAD37FB80}" type="parTrans" cxnId="{50CDF92F-895E-214D-9403-2444435700DF}">
      <dgm:prSet/>
      <dgm:spPr/>
      <dgm:t>
        <a:bodyPr/>
        <a:lstStyle/>
        <a:p>
          <a:endParaRPr lang="zh-CN" altLang="en-US"/>
        </a:p>
      </dgm:t>
    </dgm:pt>
    <dgm:pt modelId="{CFD17DB9-5E99-4A45-9D5B-F810B212AF29}" type="sibTrans" cxnId="{50CDF92F-895E-214D-9403-2444435700DF}">
      <dgm:prSet/>
      <dgm:spPr/>
      <dgm:t>
        <a:bodyPr/>
        <a:lstStyle/>
        <a:p>
          <a:endParaRPr lang="zh-CN" altLang="en-US"/>
        </a:p>
      </dgm:t>
    </dgm:pt>
    <dgm:pt modelId="{F5D57EDF-D20E-E84B-93A1-EC6AA7CA38EB}">
      <dgm:prSet/>
      <dgm:spPr/>
      <dgm:t>
        <a:bodyPr/>
        <a:lstStyle/>
        <a:p>
          <a:pPr rtl="0"/>
          <a:r>
            <a:rPr lang="en-US" altLang="zh-CN" dirty="0"/>
            <a:t>Real</a:t>
          </a:r>
          <a:r>
            <a:rPr lang="zh-CN" altLang="en-US" dirty="0"/>
            <a:t> </a:t>
          </a:r>
          <a:r>
            <a:rPr lang="en-US" altLang="zh-CN" dirty="0"/>
            <a:t>time/</a:t>
          </a:r>
          <a:endParaRPr lang="zh-CN" altLang="en-US" dirty="0"/>
        </a:p>
        <a:p>
          <a:pPr rtl="0"/>
          <a:r>
            <a:rPr lang="en-US" altLang="zh-CN" dirty="0"/>
            <a:t>Scalability</a:t>
          </a:r>
          <a:endParaRPr lang="zh-CN" altLang="en-US" dirty="0"/>
        </a:p>
      </dgm:t>
    </dgm:pt>
    <dgm:pt modelId="{957F11EB-0F58-3F41-81D3-CC26AA007776}" type="parTrans" cxnId="{389C1323-6223-E64A-8038-4CAD47153223}">
      <dgm:prSet/>
      <dgm:spPr/>
      <dgm:t>
        <a:bodyPr/>
        <a:lstStyle/>
        <a:p>
          <a:endParaRPr lang="zh-CN" altLang="en-US"/>
        </a:p>
      </dgm:t>
    </dgm:pt>
    <dgm:pt modelId="{BBF64C51-8964-384F-89E1-53861017339F}" type="sibTrans" cxnId="{389C1323-6223-E64A-8038-4CAD47153223}">
      <dgm:prSet/>
      <dgm:spPr/>
      <dgm:t>
        <a:bodyPr/>
        <a:lstStyle/>
        <a:p>
          <a:endParaRPr lang="zh-CN" altLang="en-US"/>
        </a:p>
      </dgm:t>
    </dgm:pt>
    <dgm:pt modelId="{6C31EC81-A2BB-BA4C-A4E1-091377EE5F93}" type="pres">
      <dgm:prSet presAssocID="{BA21F6B2-B427-4B43-BBDA-22CAC1FE30BB}" presName="cycle" presStyleCnt="0">
        <dgm:presLayoutVars>
          <dgm:dir/>
          <dgm:resizeHandles val="exact"/>
        </dgm:presLayoutVars>
      </dgm:prSet>
      <dgm:spPr/>
    </dgm:pt>
    <dgm:pt modelId="{F6E2F7FF-1B3D-DF4B-8A43-11185B65FD17}" type="pres">
      <dgm:prSet presAssocID="{410CAB96-E10C-6947-9DB3-38B8FBEE5780}" presName="node" presStyleLbl="node1" presStyleIdx="0" presStyleCnt="3" custRadScaleRad="89968">
        <dgm:presLayoutVars>
          <dgm:bulletEnabled val="1"/>
        </dgm:presLayoutVars>
      </dgm:prSet>
      <dgm:spPr/>
    </dgm:pt>
    <dgm:pt modelId="{3730F085-C0B5-D54D-AADC-6846FAA20250}" type="pres">
      <dgm:prSet presAssocID="{410CAB96-E10C-6947-9DB3-38B8FBEE5780}" presName="spNode" presStyleCnt="0"/>
      <dgm:spPr/>
    </dgm:pt>
    <dgm:pt modelId="{AB659907-6DE2-004B-AFF2-28BA3965A190}" type="pres">
      <dgm:prSet presAssocID="{D293331E-21A2-B24C-9E65-681B745A840D}" presName="sibTrans" presStyleLbl="sibTrans1D1" presStyleIdx="0" presStyleCnt="3"/>
      <dgm:spPr/>
    </dgm:pt>
    <dgm:pt modelId="{423977B7-C6E8-E24E-91C4-A1819E8D99B4}" type="pres">
      <dgm:prSet presAssocID="{F5D57EDF-D20E-E84B-93A1-EC6AA7CA38EB}" presName="node" presStyleLbl="node1" presStyleIdx="1" presStyleCnt="3">
        <dgm:presLayoutVars>
          <dgm:bulletEnabled val="1"/>
        </dgm:presLayoutVars>
      </dgm:prSet>
      <dgm:spPr/>
    </dgm:pt>
    <dgm:pt modelId="{820FFD8E-32A3-F747-B342-4C436C75302A}" type="pres">
      <dgm:prSet presAssocID="{F5D57EDF-D20E-E84B-93A1-EC6AA7CA38EB}" presName="spNode" presStyleCnt="0"/>
      <dgm:spPr/>
    </dgm:pt>
    <dgm:pt modelId="{1A643914-5D64-FB4D-B29F-F32770A0D951}" type="pres">
      <dgm:prSet presAssocID="{BBF64C51-8964-384F-89E1-53861017339F}" presName="sibTrans" presStyleLbl="sibTrans1D1" presStyleIdx="1" presStyleCnt="3"/>
      <dgm:spPr/>
    </dgm:pt>
    <dgm:pt modelId="{85159006-7E54-CB40-8E70-F4A7F7F54507}" type="pres">
      <dgm:prSet presAssocID="{A45A7DE4-6DE2-DE4C-9AFA-B76F13C93B44}" presName="node" presStyleLbl="node1" presStyleIdx="2" presStyleCnt="3">
        <dgm:presLayoutVars>
          <dgm:bulletEnabled val="1"/>
        </dgm:presLayoutVars>
      </dgm:prSet>
      <dgm:spPr/>
    </dgm:pt>
    <dgm:pt modelId="{2FF94D30-E4C4-0D4B-B964-99A61AD3BAE6}" type="pres">
      <dgm:prSet presAssocID="{A45A7DE4-6DE2-DE4C-9AFA-B76F13C93B44}" presName="spNode" presStyleCnt="0"/>
      <dgm:spPr/>
    </dgm:pt>
    <dgm:pt modelId="{FD39D7C8-A6BC-EA44-936B-5575A78D5A85}" type="pres">
      <dgm:prSet presAssocID="{CFD17DB9-5E99-4A45-9D5B-F810B212AF29}" presName="sibTrans" presStyleLbl="sibTrans1D1" presStyleIdx="2" presStyleCnt="3"/>
      <dgm:spPr/>
    </dgm:pt>
  </dgm:ptLst>
  <dgm:cxnLst>
    <dgm:cxn modelId="{AEAFD11B-9737-6D47-8766-8329E6F89312}" type="presOf" srcId="{D293331E-21A2-B24C-9E65-681B745A840D}" destId="{AB659907-6DE2-004B-AFF2-28BA3965A190}" srcOrd="0" destOrd="0" presId="urn:microsoft.com/office/officeart/2005/8/layout/cycle6"/>
    <dgm:cxn modelId="{389C1323-6223-E64A-8038-4CAD47153223}" srcId="{BA21F6B2-B427-4B43-BBDA-22CAC1FE30BB}" destId="{F5D57EDF-D20E-E84B-93A1-EC6AA7CA38EB}" srcOrd="1" destOrd="0" parTransId="{957F11EB-0F58-3F41-81D3-CC26AA007776}" sibTransId="{BBF64C51-8964-384F-89E1-53861017339F}"/>
    <dgm:cxn modelId="{50CDF92F-895E-214D-9403-2444435700DF}" srcId="{BA21F6B2-B427-4B43-BBDA-22CAC1FE30BB}" destId="{A45A7DE4-6DE2-DE4C-9AFA-B76F13C93B44}" srcOrd="2" destOrd="0" parTransId="{6CC36BB6-AB75-7B43-A1A9-B1DFAD37FB80}" sibTransId="{CFD17DB9-5E99-4A45-9D5B-F810B212AF29}"/>
    <dgm:cxn modelId="{A9779349-6088-D34B-85CA-A2343BD52559}" type="presOf" srcId="{BBF64C51-8964-384F-89E1-53861017339F}" destId="{1A643914-5D64-FB4D-B29F-F32770A0D951}" srcOrd="0" destOrd="0" presId="urn:microsoft.com/office/officeart/2005/8/layout/cycle6"/>
    <dgm:cxn modelId="{9B3C447E-0526-BD44-8658-EF6EAF2ABBFA}" type="presOf" srcId="{CFD17DB9-5E99-4A45-9D5B-F810B212AF29}" destId="{FD39D7C8-A6BC-EA44-936B-5575A78D5A85}" srcOrd="0" destOrd="0" presId="urn:microsoft.com/office/officeart/2005/8/layout/cycle6"/>
    <dgm:cxn modelId="{10F28685-2FEA-8949-967D-E36C1084CD39}" type="presOf" srcId="{410CAB96-E10C-6947-9DB3-38B8FBEE5780}" destId="{F6E2F7FF-1B3D-DF4B-8A43-11185B65FD17}" srcOrd="0" destOrd="0" presId="urn:microsoft.com/office/officeart/2005/8/layout/cycle6"/>
    <dgm:cxn modelId="{3B6197AE-50F7-B94C-B492-F0B2D11DD627}" type="presOf" srcId="{F5D57EDF-D20E-E84B-93A1-EC6AA7CA38EB}" destId="{423977B7-C6E8-E24E-91C4-A1819E8D99B4}" srcOrd="0" destOrd="0" presId="urn:microsoft.com/office/officeart/2005/8/layout/cycle6"/>
    <dgm:cxn modelId="{0A1A87DD-F372-9E4E-BA37-D4C96F1E93C7}" type="presOf" srcId="{BA21F6B2-B427-4B43-BBDA-22CAC1FE30BB}" destId="{6C31EC81-A2BB-BA4C-A4E1-091377EE5F93}" srcOrd="0" destOrd="0" presId="urn:microsoft.com/office/officeart/2005/8/layout/cycle6"/>
    <dgm:cxn modelId="{F7CEABDE-E216-A847-A15B-5437D368E30E}" srcId="{BA21F6B2-B427-4B43-BBDA-22CAC1FE30BB}" destId="{410CAB96-E10C-6947-9DB3-38B8FBEE5780}" srcOrd="0" destOrd="0" parTransId="{E8181AB2-1FA9-1A46-B70E-5B17BF9B993B}" sibTransId="{D293331E-21A2-B24C-9E65-681B745A840D}"/>
    <dgm:cxn modelId="{ED60A6F9-1FA9-214A-B1E8-6D8CA6EF2EC6}" type="presOf" srcId="{A45A7DE4-6DE2-DE4C-9AFA-B76F13C93B44}" destId="{85159006-7E54-CB40-8E70-F4A7F7F54507}" srcOrd="0" destOrd="0" presId="urn:microsoft.com/office/officeart/2005/8/layout/cycle6"/>
    <dgm:cxn modelId="{892F9D26-0E44-B842-A724-618AA41649B9}" type="presParOf" srcId="{6C31EC81-A2BB-BA4C-A4E1-091377EE5F93}" destId="{F6E2F7FF-1B3D-DF4B-8A43-11185B65FD17}" srcOrd="0" destOrd="0" presId="urn:microsoft.com/office/officeart/2005/8/layout/cycle6"/>
    <dgm:cxn modelId="{5E750C5A-8B73-1646-A4C3-9AAD30F049ED}" type="presParOf" srcId="{6C31EC81-A2BB-BA4C-A4E1-091377EE5F93}" destId="{3730F085-C0B5-D54D-AADC-6846FAA20250}" srcOrd="1" destOrd="0" presId="urn:microsoft.com/office/officeart/2005/8/layout/cycle6"/>
    <dgm:cxn modelId="{804A338F-C7FE-814D-B4B7-3D923D2DBA68}" type="presParOf" srcId="{6C31EC81-A2BB-BA4C-A4E1-091377EE5F93}" destId="{AB659907-6DE2-004B-AFF2-28BA3965A190}" srcOrd="2" destOrd="0" presId="urn:microsoft.com/office/officeart/2005/8/layout/cycle6"/>
    <dgm:cxn modelId="{8C5BD250-F608-B347-8902-3EDE1629BE42}" type="presParOf" srcId="{6C31EC81-A2BB-BA4C-A4E1-091377EE5F93}" destId="{423977B7-C6E8-E24E-91C4-A1819E8D99B4}" srcOrd="3" destOrd="0" presId="urn:microsoft.com/office/officeart/2005/8/layout/cycle6"/>
    <dgm:cxn modelId="{AEB514A3-22E6-2D40-9515-4172E9D97DA7}" type="presParOf" srcId="{6C31EC81-A2BB-BA4C-A4E1-091377EE5F93}" destId="{820FFD8E-32A3-F747-B342-4C436C75302A}" srcOrd="4" destOrd="0" presId="urn:microsoft.com/office/officeart/2005/8/layout/cycle6"/>
    <dgm:cxn modelId="{F1925872-DD38-CD4A-8C09-8BC6741F1DC8}" type="presParOf" srcId="{6C31EC81-A2BB-BA4C-A4E1-091377EE5F93}" destId="{1A643914-5D64-FB4D-B29F-F32770A0D951}" srcOrd="5" destOrd="0" presId="urn:microsoft.com/office/officeart/2005/8/layout/cycle6"/>
    <dgm:cxn modelId="{DC54A6BC-B180-5946-A5E3-1AE518747227}" type="presParOf" srcId="{6C31EC81-A2BB-BA4C-A4E1-091377EE5F93}" destId="{85159006-7E54-CB40-8E70-F4A7F7F54507}" srcOrd="6" destOrd="0" presId="urn:microsoft.com/office/officeart/2005/8/layout/cycle6"/>
    <dgm:cxn modelId="{57F40B80-5F5C-F94E-92AB-F69582BC7BBE}" type="presParOf" srcId="{6C31EC81-A2BB-BA4C-A4E1-091377EE5F93}" destId="{2FF94D30-E4C4-0D4B-B964-99A61AD3BAE6}" srcOrd="7" destOrd="0" presId="urn:microsoft.com/office/officeart/2005/8/layout/cycle6"/>
    <dgm:cxn modelId="{A5A057F7-D56D-2A48-A5E4-FFE6D3AE213F}" type="presParOf" srcId="{6C31EC81-A2BB-BA4C-A4E1-091377EE5F93}" destId="{FD39D7C8-A6BC-EA44-936B-5575A78D5A85}"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21F6B2-B427-4B43-BBDA-22CAC1FE30BB}" type="doc">
      <dgm:prSet loTypeId="urn:microsoft.com/office/officeart/2005/8/layout/cycle6" loCatId="" qsTypeId="urn:microsoft.com/office/officeart/2005/8/quickstyle/simple4" qsCatId="simple" csTypeId="urn:microsoft.com/office/officeart/2005/8/colors/accent1_2" csCatId="accent1" phldr="1"/>
      <dgm:spPr/>
      <dgm:t>
        <a:bodyPr/>
        <a:lstStyle/>
        <a:p>
          <a:endParaRPr lang="zh-CN" altLang="en-US"/>
        </a:p>
      </dgm:t>
    </dgm:pt>
    <dgm:pt modelId="{410CAB96-E10C-6947-9DB3-38B8FBEE5780}">
      <dgm:prSet/>
      <dgm:spPr/>
      <dgm:t>
        <a:bodyPr/>
        <a:lstStyle/>
        <a:p>
          <a:pPr rtl="0"/>
          <a:r>
            <a:rPr kumimoji="1" lang="en-US" altLang="zh-CN" dirty="0"/>
            <a:t>Programming</a:t>
          </a:r>
          <a:endParaRPr kumimoji="1" lang="zh-CN" altLang="en-US" dirty="0"/>
        </a:p>
        <a:p>
          <a:pPr rtl="0"/>
          <a:r>
            <a:rPr kumimoji="1" lang="en-US" altLang="zh-CN" dirty="0"/>
            <a:t>Model</a:t>
          </a:r>
          <a:endParaRPr lang="zh-CN" altLang="en-US" dirty="0"/>
        </a:p>
      </dgm:t>
    </dgm:pt>
    <dgm:pt modelId="{E8181AB2-1FA9-1A46-B70E-5B17BF9B993B}" type="parTrans" cxnId="{F7CEABDE-E216-A847-A15B-5437D368E30E}">
      <dgm:prSet/>
      <dgm:spPr/>
      <dgm:t>
        <a:bodyPr/>
        <a:lstStyle/>
        <a:p>
          <a:endParaRPr lang="zh-CN" altLang="en-US"/>
        </a:p>
      </dgm:t>
    </dgm:pt>
    <dgm:pt modelId="{D293331E-21A2-B24C-9E65-681B745A840D}" type="sibTrans" cxnId="{F7CEABDE-E216-A847-A15B-5437D368E30E}">
      <dgm:prSet/>
      <dgm:spPr/>
      <dgm:t>
        <a:bodyPr/>
        <a:lstStyle/>
        <a:p>
          <a:endParaRPr lang="zh-CN" altLang="en-US"/>
        </a:p>
      </dgm:t>
    </dgm:pt>
    <dgm:pt modelId="{A45A7DE4-6DE2-DE4C-9AFA-B76F13C93B44}">
      <dgm:prSet/>
      <dgm:spPr/>
      <dgm:t>
        <a:bodyPr/>
        <a:lstStyle/>
        <a:p>
          <a:pPr rtl="0"/>
          <a:r>
            <a:rPr kumimoji="1" lang="en-US" altLang="zh-CN" dirty="0"/>
            <a:t>Fault</a:t>
          </a:r>
          <a:r>
            <a:rPr kumimoji="1" lang="zh-CN" altLang="en-US" dirty="0"/>
            <a:t> </a:t>
          </a:r>
        </a:p>
        <a:p>
          <a:pPr rtl="0"/>
          <a:r>
            <a:rPr kumimoji="1" lang="en-US" altLang="zh-CN" dirty="0"/>
            <a:t>Tolerance</a:t>
          </a:r>
          <a:endParaRPr lang="zh-CN" altLang="en-US" dirty="0"/>
        </a:p>
      </dgm:t>
    </dgm:pt>
    <dgm:pt modelId="{6CC36BB6-AB75-7B43-A1A9-B1DFAD37FB80}" type="parTrans" cxnId="{50CDF92F-895E-214D-9403-2444435700DF}">
      <dgm:prSet/>
      <dgm:spPr/>
      <dgm:t>
        <a:bodyPr/>
        <a:lstStyle/>
        <a:p>
          <a:endParaRPr lang="zh-CN" altLang="en-US"/>
        </a:p>
      </dgm:t>
    </dgm:pt>
    <dgm:pt modelId="{CFD17DB9-5E99-4A45-9D5B-F810B212AF29}" type="sibTrans" cxnId="{50CDF92F-895E-214D-9403-2444435700DF}">
      <dgm:prSet/>
      <dgm:spPr/>
      <dgm:t>
        <a:bodyPr/>
        <a:lstStyle/>
        <a:p>
          <a:endParaRPr lang="zh-CN" altLang="en-US"/>
        </a:p>
      </dgm:t>
    </dgm:pt>
    <dgm:pt modelId="{F5D57EDF-D20E-E84B-93A1-EC6AA7CA38EB}">
      <dgm:prSet/>
      <dgm:spPr/>
      <dgm:t>
        <a:bodyPr/>
        <a:lstStyle/>
        <a:p>
          <a:pPr rtl="0"/>
          <a:r>
            <a:rPr lang="en-US" altLang="zh-CN" dirty="0"/>
            <a:t>Real</a:t>
          </a:r>
          <a:r>
            <a:rPr lang="zh-CN" altLang="en-US" dirty="0"/>
            <a:t> </a:t>
          </a:r>
          <a:r>
            <a:rPr lang="en-US" altLang="zh-CN" dirty="0"/>
            <a:t>time/</a:t>
          </a:r>
          <a:endParaRPr lang="zh-CN" altLang="en-US" dirty="0"/>
        </a:p>
        <a:p>
          <a:pPr rtl="0"/>
          <a:r>
            <a:rPr lang="en-US" altLang="zh-CN" dirty="0"/>
            <a:t>Scalability</a:t>
          </a:r>
          <a:endParaRPr lang="zh-CN" altLang="en-US" dirty="0"/>
        </a:p>
      </dgm:t>
    </dgm:pt>
    <dgm:pt modelId="{957F11EB-0F58-3F41-81D3-CC26AA007776}" type="parTrans" cxnId="{389C1323-6223-E64A-8038-4CAD47153223}">
      <dgm:prSet/>
      <dgm:spPr/>
      <dgm:t>
        <a:bodyPr/>
        <a:lstStyle/>
        <a:p>
          <a:endParaRPr lang="zh-CN" altLang="en-US"/>
        </a:p>
      </dgm:t>
    </dgm:pt>
    <dgm:pt modelId="{BBF64C51-8964-384F-89E1-53861017339F}" type="sibTrans" cxnId="{389C1323-6223-E64A-8038-4CAD47153223}">
      <dgm:prSet/>
      <dgm:spPr/>
      <dgm:t>
        <a:bodyPr/>
        <a:lstStyle/>
        <a:p>
          <a:endParaRPr lang="zh-CN" altLang="en-US"/>
        </a:p>
      </dgm:t>
    </dgm:pt>
    <dgm:pt modelId="{6C31EC81-A2BB-BA4C-A4E1-091377EE5F93}" type="pres">
      <dgm:prSet presAssocID="{BA21F6B2-B427-4B43-BBDA-22CAC1FE30BB}" presName="cycle" presStyleCnt="0">
        <dgm:presLayoutVars>
          <dgm:dir/>
          <dgm:resizeHandles val="exact"/>
        </dgm:presLayoutVars>
      </dgm:prSet>
      <dgm:spPr/>
    </dgm:pt>
    <dgm:pt modelId="{F6E2F7FF-1B3D-DF4B-8A43-11185B65FD17}" type="pres">
      <dgm:prSet presAssocID="{410CAB96-E10C-6947-9DB3-38B8FBEE5780}" presName="node" presStyleLbl="node1" presStyleIdx="0" presStyleCnt="3" custRadScaleRad="89968">
        <dgm:presLayoutVars>
          <dgm:bulletEnabled val="1"/>
        </dgm:presLayoutVars>
      </dgm:prSet>
      <dgm:spPr/>
    </dgm:pt>
    <dgm:pt modelId="{3730F085-C0B5-D54D-AADC-6846FAA20250}" type="pres">
      <dgm:prSet presAssocID="{410CAB96-E10C-6947-9DB3-38B8FBEE5780}" presName="spNode" presStyleCnt="0"/>
      <dgm:spPr/>
    </dgm:pt>
    <dgm:pt modelId="{AB659907-6DE2-004B-AFF2-28BA3965A190}" type="pres">
      <dgm:prSet presAssocID="{D293331E-21A2-B24C-9E65-681B745A840D}" presName="sibTrans" presStyleLbl="sibTrans1D1" presStyleIdx="0" presStyleCnt="3"/>
      <dgm:spPr/>
    </dgm:pt>
    <dgm:pt modelId="{423977B7-C6E8-E24E-91C4-A1819E8D99B4}" type="pres">
      <dgm:prSet presAssocID="{F5D57EDF-D20E-E84B-93A1-EC6AA7CA38EB}" presName="node" presStyleLbl="node1" presStyleIdx="1" presStyleCnt="3">
        <dgm:presLayoutVars>
          <dgm:bulletEnabled val="1"/>
        </dgm:presLayoutVars>
      </dgm:prSet>
      <dgm:spPr/>
    </dgm:pt>
    <dgm:pt modelId="{820FFD8E-32A3-F747-B342-4C436C75302A}" type="pres">
      <dgm:prSet presAssocID="{F5D57EDF-D20E-E84B-93A1-EC6AA7CA38EB}" presName="spNode" presStyleCnt="0"/>
      <dgm:spPr/>
    </dgm:pt>
    <dgm:pt modelId="{1A643914-5D64-FB4D-B29F-F32770A0D951}" type="pres">
      <dgm:prSet presAssocID="{BBF64C51-8964-384F-89E1-53861017339F}" presName="sibTrans" presStyleLbl="sibTrans1D1" presStyleIdx="1" presStyleCnt="3"/>
      <dgm:spPr/>
    </dgm:pt>
    <dgm:pt modelId="{85159006-7E54-CB40-8E70-F4A7F7F54507}" type="pres">
      <dgm:prSet presAssocID="{A45A7DE4-6DE2-DE4C-9AFA-B76F13C93B44}" presName="node" presStyleLbl="node1" presStyleIdx="2" presStyleCnt="3">
        <dgm:presLayoutVars>
          <dgm:bulletEnabled val="1"/>
        </dgm:presLayoutVars>
      </dgm:prSet>
      <dgm:spPr/>
    </dgm:pt>
    <dgm:pt modelId="{2FF94D30-E4C4-0D4B-B964-99A61AD3BAE6}" type="pres">
      <dgm:prSet presAssocID="{A45A7DE4-6DE2-DE4C-9AFA-B76F13C93B44}" presName="spNode" presStyleCnt="0"/>
      <dgm:spPr/>
    </dgm:pt>
    <dgm:pt modelId="{FD39D7C8-A6BC-EA44-936B-5575A78D5A85}" type="pres">
      <dgm:prSet presAssocID="{CFD17DB9-5E99-4A45-9D5B-F810B212AF29}" presName="sibTrans" presStyleLbl="sibTrans1D1" presStyleIdx="2" presStyleCnt="3"/>
      <dgm:spPr/>
    </dgm:pt>
  </dgm:ptLst>
  <dgm:cxnLst>
    <dgm:cxn modelId="{389C1323-6223-E64A-8038-4CAD47153223}" srcId="{BA21F6B2-B427-4B43-BBDA-22CAC1FE30BB}" destId="{F5D57EDF-D20E-E84B-93A1-EC6AA7CA38EB}" srcOrd="1" destOrd="0" parTransId="{957F11EB-0F58-3F41-81D3-CC26AA007776}" sibTransId="{BBF64C51-8964-384F-89E1-53861017339F}"/>
    <dgm:cxn modelId="{50CDF92F-895E-214D-9403-2444435700DF}" srcId="{BA21F6B2-B427-4B43-BBDA-22CAC1FE30BB}" destId="{A45A7DE4-6DE2-DE4C-9AFA-B76F13C93B44}" srcOrd="2" destOrd="0" parTransId="{6CC36BB6-AB75-7B43-A1A9-B1DFAD37FB80}" sibTransId="{CFD17DB9-5E99-4A45-9D5B-F810B212AF29}"/>
    <dgm:cxn modelId="{D52AB439-38D8-CB46-9C2F-679BF88AE3D2}" type="presOf" srcId="{BBF64C51-8964-384F-89E1-53861017339F}" destId="{1A643914-5D64-FB4D-B29F-F32770A0D951}" srcOrd="0" destOrd="0" presId="urn:microsoft.com/office/officeart/2005/8/layout/cycle6"/>
    <dgm:cxn modelId="{6E506D43-3D7F-9E43-BF8A-AA3D1F7AEEC4}" type="presOf" srcId="{CFD17DB9-5E99-4A45-9D5B-F810B212AF29}" destId="{FD39D7C8-A6BC-EA44-936B-5575A78D5A85}" srcOrd="0" destOrd="0" presId="urn:microsoft.com/office/officeart/2005/8/layout/cycle6"/>
    <dgm:cxn modelId="{78B5A450-8C5A-264C-99A0-912B2F45AB93}" type="presOf" srcId="{A45A7DE4-6DE2-DE4C-9AFA-B76F13C93B44}" destId="{85159006-7E54-CB40-8E70-F4A7F7F54507}" srcOrd="0" destOrd="0" presId="urn:microsoft.com/office/officeart/2005/8/layout/cycle6"/>
    <dgm:cxn modelId="{4BBEB0CF-D687-4F42-ACDA-977FD9DD3E65}" type="presOf" srcId="{410CAB96-E10C-6947-9DB3-38B8FBEE5780}" destId="{F6E2F7FF-1B3D-DF4B-8A43-11185B65FD17}" srcOrd="0" destOrd="0" presId="urn:microsoft.com/office/officeart/2005/8/layout/cycle6"/>
    <dgm:cxn modelId="{351E12DB-FA70-E443-90D3-CFFFFFD90546}" type="presOf" srcId="{BA21F6B2-B427-4B43-BBDA-22CAC1FE30BB}" destId="{6C31EC81-A2BB-BA4C-A4E1-091377EE5F93}" srcOrd="0" destOrd="0" presId="urn:microsoft.com/office/officeart/2005/8/layout/cycle6"/>
    <dgm:cxn modelId="{AD8268DE-46C1-8B44-8D78-2CAC7DF189BF}" type="presOf" srcId="{F5D57EDF-D20E-E84B-93A1-EC6AA7CA38EB}" destId="{423977B7-C6E8-E24E-91C4-A1819E8D99B4}" srcOrd="0" destOrd="0" presId="urn:microsoft.com/office/officeart/2005/8/layout/cycle6"/>
    <dgm:cxn modelId="{F7CEABDE-E216-A847-A15B-5437D368E30E}" srcId="{BA21F6B2-B427-4B43-BBDA-22CAC1FE30BB}" destId="{410CAB96-E10C-6947-9DB3-38B8FBEE5780}" srcOrd="0" destOrd="0" parTransId="{E8181AB2-1FA9-1A46-B70E-5B17BF9B993B}" sibTransId="{D293331E-21A2-B24C-9E65-681B745A840D}"/>
    <dgm:cxn modelId="{814DADEE-AEC9-EC46-B543-6089BC7A7687}" type="presOf" srcId="{D293331E-21A2-B24C-9E65-681B745A840D}" destId="{AB659907-6DE2-004B-AFF2-28BA3965A190}" srcOrd="0" destOrd="0" presId="urn:microsoft.com/office/officeart/2005/8/layout/cycle6"/>
    <dgm:cxn modelId="{CE7F7A88-A3E0-2F43-851D-DCB5D8617578}" type="presParOf" srcId="{6C31EC81-A2BB-BA4C-A4E1-091377EE5F93}" destId="{F6E2F7FF-1B3D-DF4B-8A43-11185B65FD17}" srcOrd="0" destOrd="0" presId="urn:microsoft.com/office/officeart/2005/8/layout/cycle6"/>
    <dgm:cxn modelId="{93D77609-FD31-B546-8AEA-9E810016278B}" type="presParOf" srcId="{6C31EC81-A2BB-BA4C-A4E1-091377EE5F93}" destId="{3730F085-C0B5-D54D-AADC-6846FAA20250}" srcOrd="1" destOrd="0" presId="urn:microsoft.com/office/officeart/2005/8/layout/cycle6"/>
    <dgm:cxn modelId="{3D830B72-A347-1246-91CE-D4022006C93F}" type="presParOf" srcId="{6C31EC81-A2BB-BA4C-A4E1-091377EE5F93}" destId="{AB659907-6DE2-004B-AFF2-28BA3965A190}" srcOrd="2" destOrd="0" presId="urn:microsoft.com/office/officeart/2005/8/layout/cycle6"/>
    <dgm:cxn modelId="{E5D86077-AFFA-C64C-81F9-E44AA4DF3B42}" type="presParOf" srcId="{6C31EC81-A2BB-BA4C-A4E1-091377EE5F93}" destId="{423977B7-C6E8-E24E-91C4-A1819E8D99B4}" srcOrd="3" destOrd="0" presId="urn:microsoft.com/office/officeart/2005/8/layout/cycle6"/>
    <dgm:cxn modelId="{7AA8E513-2041-8743-8150-8EB3A46B9CB0}" type="presParOf" srcId="{6C31EC81-A2BB-BA4C-A4E1-091377EE5F93}" destId="{820FFD8E-32A3-F747-B342-4C436C75302A}" srcOrd="4" destOrd="0" presId="urn:microsoft.com/office/officeart/2005/8/layout/cycle6"/>
    <dgm:cxn modelId="{64C63C06-3774-804A-94D7-118341416DCB}" type="presParOf" srcId="{6C31EC81-A2BB-BA4C-A4E1-091377EE5F93}" destId="{1A643914-5D64-FB4D-B29F-F32770A0D951}" srcOrd="5" destOrd="0" presId="urn:microsoft.com/office/officeart/2005/8/layout/cycle6"/>
    <dgm:cxn modelId="{0B7FDF15-E4D1-2D4E-8CE2-8A09EAED0A4B}" type="presParOf" srcId="{6C31EC81-A2BB-BA4C-A4E1-091377EE5F93}" destId="{85159006-7E54-CB40-8E70-F4A7F7F54507}" srcOrd="6" destOrd="0" presId="urn:microsoft.com/office/officeart/2005/8/layout/cycle6"/>
    <dgm:cxn modelId="{284C6958-5AF6-8B46-9733-5B37952206AF}" type="presParOf" srcId="{6C31EC81-A2BB-BA4C-A4E1-091377EE5F93}" destId="{2FF94D30-E4C4-0D4B-B964-99A61AD3BAE6}" srcOrd="7" destOrd="0" presId="urn:microsoft.com/office/officeart/2005/8/layout/cycle6"/>
    <dgm:cxn modelId="{4BE614E2-05CC-F945-8752-44F993F1C65F}" type="presParOf" srcId="{6C31EC81-A2BB-BA4C-A4E1-091377EE5F93}" destId="{FD39D7C8-A6BC-EA44-936B-5575A78D5A85}"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2F7FF-1B3D-DF4B-8A43-11185B65FD17}">
      <dsp:nvSpPr>
        <dsp:cNvPr id="0" name=""/>
        <dsp:cNvSpPr/>
      </dsp:nvSpPr>
      <dsp:spPr>
        <a:xfrm>
          <a:off x="2468153" y="187836"/>
          <a:ext cx="2138260" cy="138986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kumimoji="1" lang="en-US" altLang="zh-CN" sz="2500" kern="1200" dirty="0"/>
            <a:t>Programming</a:t>
          </a:r>
          <a:endParaRPr kumimoji="1" lang="zh-CN" altLang="en-US" sz="2500" kern="1200" dirty="0"/>
        </a:p>
        <a:p>
          <a:pPr marL="0" lvl="0" indent="0" algn="ctr" defTabSz="1111250" rtl="0">
            <a:lnSpc>
              <a:spcPct val="90000"/>
            </a:lnSpc>
            <a:spcBef>
              <a:spcPct val="0"/>
            </a:spcBef>
            <a:spcAft>
              <a:spcPct val="35000"/>
            </a:spcAft>
            <a:buNone/>
          </a:pPr>
          <a:r>
            <a:rPr kumimoji="1" lang="en-US" altLang="zh-CN" sz="2500" kern="1200" dirty="0"/>
            <a:t>Model</a:t>
          </a:r>
          <a:endParaRPr lang="zh-CN" altLang="en-US" sz="2500" kern="1200" dirty="0"/>
        </a:p>
      </dsp:txBody>
      <dsp:txXfrm>
        <a:off x="2536001" y="255684"/>
        <a:ext cx="2002564" cy="1254173"/>
      </dsp:txXfrm>
    </dsp:sp>
    <dsp:sp modelId="{AB659907-6DE2-004B-AFF2-28BA3965A190}">
      <dsp:nvSpPr>
        <dsp:cNvPr id="0" name=""/>
        <dsp:cNvSpPr/>
      </dsp:nvSpPr>
      <dsp:spPr>
        <a:xfrm>
          <a:off x="1670233" y="920876"/>
          <a:ext cx="3705126" cy="3705126"/>
        </a:xfrm>
        <a:custGeom>
          <a:avLst/>
          <a:gdLst/>
          <a:ahLst/>
          <a:cxnLst/>
          <a:rect l="0" t="0" r="0" b="0"/>
          <a:pathLst>
            <a:path>
              <a:moveTo>
                <a:pt x="2949879" y="359951"/>
              </a:moveTo>
              <a:arcTo wR="1852563" hR="1852563" stAng="18379321" swAng="320295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23977B7-C6E8-E24E-91C4-A1819E8D99B4}">
      <dsp:nvSpPr>
        <dsp:cNvPr id="0" name=""/>
        <dsp:cNvSpPr/>
      </dsp:nvSpPr>
      <dsp:spPr>
        <a:xfrm>
          <a:off x="4072520" y="2780832"/>
          <a:ext cx="2138260" cy="138986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altLang="zh-CN" sz="2500" kern="1200" dirty="0"/>
            <a:t>Real</a:t>
          </a:r>
          <a:r>
            <a:rPr lang="zh-CN" altLang="en-US" sz="2500" kern="1200" dirty="0"/>
            <a:t> </a:t>
          </a:r>
          <a:r>
            <a:rPr lang="en-US" altLang="zh-CN" sz="2500" kern="1200" dirty="0"/>
            <a:t>time/</a:t>
          </a:r>
          <a:endParaRPr lang="zh-CN" altLang="en-US" sz="2500" kern="1200" dirty="0"/>
        </a:p>
        <a:p>
          <a:pPr marL="0" lvl="0" indent="0" algn="ctr" defTabSz="1111250" rtl="0">
            <a:lnSpc>
              <a:spcPct val="90000"/>
            </a:lnSpc>
            <a:spcBef>
              <a:spcPct val="0"/>
            </a:spcBef>
            <a:spcAft>
              <a:spcPct val="35000"/>
            </a:spcAft>
            <a:buNone/>
          </a:pPr>
          <a:r>
            <a:rPr lang="en-US" altLang="zh-CN" sz="2500" kern="1200" dirty="0"/>
            <a:t>Scalability</a:t>
          </a:r>
          <a:endParaRPr lang="zh-CN" altLang="en-US" sz="2500" kern="1200" dirty="0"/>
        </a:p>
      </dsp:txBody>
      <dsp:txXfrm>
        <a:off x="4140368" y="2848680"/>
        <a:ext cx="2002564" cy="1254173"/>
      </dsp:txXfrm>
    </dsp:sp>
    <dsp:sp modelId="{1A643914-5D64-FB4D-B29F-F32770A0D951}">
      <dsp:nvSpPr>
        <dsp:cNvPr id="0" name=""/>
        <dsp:cNvSpPr/>
      </dsp:nvSpPr>
      <dsp:spPr>
        <a:xfrm>
          <a:off x="1684720" y="696921"/>
          <a:ext cx="3705126" cy="3705126"/>
        </a:xfrm>
        <a:custGeom>
          <a:avLst/>
          <a:gdLst/>
          <a:ahLst/>
          <a:cxnLst/>
          <a:rect l="0" t="0" r="0" b="0"/>
          <a:pathLst>
            <a:path>
              <a:moveTo>
                <a:pt x="2733296" y="3482379"/>
              </a:moveTo>
              <a:arcTo wR="1852563" hR="1852563" stAng="3696826" swAng="340634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159006-7E54-CB40-8E70-F4A7F7F54507}">
      <dsp:nvSpPr>
        <dsp:cNvPr id="0" name=""/>
        <dsp:cNvSpPr/>
      </dsp:nvSpPr>
      <dsp:spPr>
        <a:xfrm>
          <a:off x="863786" y="2780832"/>
          <a:ext cx="2138260" cy="1389869"/>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kumimoji="1" lang="en-US" altLang="zh-CN" sz="2500" kern="1200" dirty="0"/>
            <a:t>Fault</a:t>
          </a:r>
          <a:r>
            <a:rPr kumimoji="1" lang="zh-CN" altLang="en-US" sz="2500" kern="1200" dirty="0"/>
            <a:t> </a:t>
          </a:r>
        </a:p>
        <a:p>
          <a:pPr marL="0" lvl="0" indent="0" algn="ctr" defTabSz="1111250" rtl="0">
            <a:lnSpc>
              <a:spcPct val="90000"/>
            </a:lnSpc>
            <a:spcBef>
              <a:spcPct val="0"/>
            </a:spcBef>
            <a:spcAft>
              <a:spcPct val="35000"/>
            </a:spcAft>
            <a:buNone/>
          </a:pPr>
          <a:r>
            <a:rPr kumimoji="1" lang="en-US" altLang="zh-CN" sz="2500" kern="1200" dirty="0"/>
            <a:t>Tolerance</a:t>
          </a:r>
          <a:endParaRPr lang="zh-CN" altLang="en-US" sz="2500" kern="1200" dirty="0"/>
        </a:p>
      </dsp:txBody>
      <dsp:txXfrm>
        <a:off x="931634" y="2848680"/>
        <a:ext cx="2002564" cy="1254173"/>
      </dsp:txXfrm>
    </dsp:sp>
    <dsp:sp modelId="{FD39D7C8-A6BC-EA44-936B-5575A78D5A85}">
      <dsp:nvSpPr>
        <dsp:cNvPr id="0" name=""/>
        <dsp:cNvSpPr/>
      </dsp:nvSpPr>
      <dsp:spPr>
        <a:xfrm>
          <a:off x="1699207" y="920876"/>
          <a:ext cx="3705126" cy="3705126"/>
        </a:xfrm>
        <a:custGeom>
          <a:avLst/>
          <a:gdLst/>
          <a:ahLst/>
          <a:cxnLst/>
          <a:rect l="0" t="0" r="0" b="0"/>
          <a:pathLst>
            <a:path>
              <a:moveTo>
                <a:pt x="24" y="1843010"/>
              </a:moveTo>
              <a:arcTo wR="1852563" hR="1852563" stAng="10817727" swAng="320295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2F7FF-1B3D-DF4B-8A43-11185B65FD17}">
      <dsp:nvSpPr>
        <dsp:cNvPr id="0" name=""/>
        <dsp:cNvSpPr/>
      </dsp:nvSpPr>
      <dsp:spPr>
        <a:xfrm>
          <a:off x="2117959" y="127694"/>
          <a:ext cx="1452712" cy="94426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kumimoji="1" lang="en-US" altLang="zh-CN" sz="1700" kern="1200" dirty="0"/>
            <a:t>Programming</a:t>
          </a:r>
          <a:endParaRPr kumimoji="1" lang="zh-CN" altLang="en-US" sz="1700" kern="1200" dirty="0"/>
        </a:p>
        <a:p>
          <a:pPr marL="0" lvl="0" indent="0" algn="ctr" defTabSz="755650" rtl="0">
            <a:lnSpc>
              <a:spcPct val="90000"/>
            </a:lnSpc>
            <a:spcBef>
              <a:spcPct val="0"/>
            </a:spcBef>
            <a:spcAft>
              <a:spcPct val="35000"/>
            </a:spcAft>
            <a:buNone/>
          </a:pPr>
          <a:r>
            <a:rPr kumimoji="1" lang="en-US" altLang="zh-CN" sz="1700" kern="1200" dirty="0"/>
            <a:t>Model</a:t>
          </a:r>
          <a:endParaRPr lang="zh-CN" altLang="en-US" sz="1700" kern="1200" dirty="0"/>
        </a:p>
      </dsp:txBody>
      <dsp:txXfrm>
        <a:off x="2164054" y="173789"/>
        <a:ext cx="1360522" cy="852072"/>
      </dsp:txXfrm>
    </dsp:sp>
    <dsp:sp modelId="{AB659907-6DE2-004B-AFF2-28BA3965A190}">
      <dsp:nvSpPr>
        <dsp:cNvPr id="0" name=""/>
        <dsp:cNvSpPr/>
      </dsp:nvSpPr>
      <dsp:spPr>
        <a:xfrm>
          <a:off x="1574801" y="625635"/>
          <a:ext cx="2519236" cy="2519236"/>
        </a:xfrm>
        <a:custGeom>
          <a:avLst/>
          <a:gdLst/>
          <a:ahLst/>
          <a:cxnLst/>
          <a:rect l="0" t="0" r="0" b="0"/>
          <a:pathLst>
            <a:path>
              <a:moveTo>
                <a:pt x="2005195" y="244358"/>
              </a:moveTo>
              <a:arcTo wR="1259618" hR="1259618" stAng="18377549" swAng="320599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23977B7-C6E8-E24E-91C4-A1819E8D99B4}">
      <dsp:nvSpPr>
        <dsp:cNvPr id="0" name=""/>
        <dsp:cNvSpPr/>
      </dsp:nvSpPr>
      <dsp:spPr>
        <a:xfrm>
          <a:off x="3208821" y="1890756"/>
          <a:ext cx="1452712" cy="94426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altLang="zh-CN" sz="1700" kern="1200" dirty="0"/>
            <a:t>Real</a:t>
          </a:r>
          <a:r>
            <a:rPr lang="zh-CN" altLang="en-US" sz="1700" kern="1200" dirty="0"/>
            <a:t> </a:t>
          </a:r>
          <a:r>
            <a:rPr lang="en-US" altLang="zh-CN" sz="1700" kern="1200" dirty="0"/>
            <a:t>time/</a:t>
          </a:r>
          <a:endParaRPr lang="zh-CN" altLang="en-US" sz="1700" kern="1200" dirty="0"/>
        </a:p>
        <a:p>
          <a:pPr marL="0" lvl="0" indent="0" algn="ctr" defTabSz="755650" rtl="0">
            <a:lnSpc>
              <a:spcPct val="90000"/>
            </a:lnSpc>
            <a:spcBef>
              <a:spcPct val="0"/>
            </a:spcBef>
            <a:spcAft>
              <a:spcPct val="35000"/>
            </a:spcAft>
            <a:buNone/>
          </a:pPr>
          <a:r>
            <a:rPr lang="en-US" altLang="zh-CN" sz="1700" kern="1200" dirty="0"/>
            <a:t>Scalability</a:t>
          </a:r>
          <a:endParaRPr lang="zh-CN" altLang="en-US" sz="1700" kern="1200" dirty="0"/>
        </a:p>
      </dsp:txBody>
      <dsp:txXfrm>
        <a:off x="3254916" y="1936851"/>
        <a:ext cx="1360522" cy="852072"/>
      </dsp:txXfrm>
    </dsp:sp>
    <dsp:sp modelId="{1A643914-5D64-FB4D-B29F-F32770A0D951}">
      <dsp:nvSpPr>
        <dsp:cNvPr id="0" name=""/>
        <dsp:cNvSpPr/>
      </dsp:nvSpPr>
      <dsp:spPr>
        <a:xfrm>
          <a:off x="1584697" y="473460"/>
          <a:ext cx="2519236" cy="2519236"/>
        </a:xfrm>
        <a:custGeom>
          <a:avLst/>
          <a:gdLst/>
          <a:ahLst/>
          <a:cxnLst/>
          <a:rect l="0" t="0" r="0" b="0"/>
          <a:pathLst>
            <a:path>
              <a:moveTo>
                <a:pt x="1859130" y="2367419"/>
              </a:moveTo>
              <a:arcTo wR="1259618" hR="1259618" stAng="3694736" swAng="341052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159006-7E54-CB40-8E70-F4A7F7F54507}">
      <dsp:nvSpPr>
        <dsp:cNvPr id="0" name=""/>
        <dsp:cNvSpPr/>
      </dsp:nvSpPr>
      <dsp:spPr>
        <a:xfrm>
          <a:off x="1027098" y="1890756"/>
          <a:ext cx="1452712" cy="94426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kumimoji="1" lang="en-US" altLang="zh-CN" sz="1700" kern="1200" dirty="0"/>
            <a:t>Fault</a:t>
          </a:r>
          <a:r>
            <a:rPr kumimoji="1" lang="zh-CN" altLang="en-US" sz="1700" kern="1200" dirty="0"/>
            <a:t> </a:t>
          </a:r>
        </a:p>
        <a:p>
          <a:pPr marL="0" lvl="0" indent="0" algn="ctr" defTabSz="755650" rtl="0">
            <a:lnSpc>
              <a:spcPct val="90000"/>
            </a:lnSpc>
            <a:spcBef>
              <a:spcPct val="0"/>
            </a:spcBef>
            <a:spcAft>
              <a:spcPct val="35000"/>
            </a:spcAft>
            <a:buNone/>
          </a:pPr>
          <a:r>
            <a:rPr kumimoji="1" lang="en-US" altLang="zh-CN" sz="1700" kern="1200" dirty="0"/>
            <a:t>Tolerance</a:t>
          </a:r>
          <a:endParaRPr lang="zh-CN" altLang="en-US" sz="1700" kern="1200" dirty="0"/>
        </a:p>
      </dsp:txBody>
      <dsp:txXfrm>
        <a:off x="1073193" y="1936851"/>
        <a:ext cx="1360522" cy="852072"/>
      </dsp:txXfrm>
    </dsp:sp>
    <dsp:sp modelId="{FD39D7C8-A6BC-EA44-936B-5575A78D5A85}">
      <dsp:nvSpPr>
        <dsp:cNvPr id="0" name=""/>
        <dsp:cNvSpPr/>
      </dsp:nvSpPr>
      <dsp:spPr>
        <a:xfrm>
          <a:off x="1594593" y="625635"/>
          <a:ext cx="2519236" cy="2519236"/>
        </a:xfrm>
        <a:custGeom>
          <a:avLst/>
          <a:gdLst/>
          <a:ahLst/>
          <a:cxnLst/>
          <a:rect l="0" t="0" r="0" b="0"/>
          <a:pathLst>
            <a:path>
              <a:moveTo>
                <a:pt x="14" y="1253589"/>
              </a:moveTo>
              <a:arcTo wR="1259618" hR="1259618" stAng="10816453" swAng="320599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873788-2AD3-2041-B933-30A616E52201}" type="datetimeFigureOut">
              <a:rPr kumimoji="1" lang="zh-CN" altLang="en-US" smtClean="0"/>
              <a:t>2023/12/3</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4D72FB-FFC0-F64D-B6DF-4B8F529D22BC}" type="slidenum">
              <a:rPr kumimoji="1" lang="zh-CN" altLang="en-US" smtClean="0"/>
              <a:t>‹#›</a:t>
            </a:fld>
            <a:endParaRPr kumimoji="1" lang="zh-CN" altLang="en-US"/>
          </a:p>
        </p:txBody>
      </p:sp>
    </p:spTree>
    <p:extLst>
      <p:ext uri="{BB962C8B-B14F-4D97-AF65-F5344CB8AC3E}">
        <p14:creationId xmlns:p14="http://schemas.microsoft.com/office/powerpoint/2010/main" val="6279395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4D72FB-FFC0-F64D-B6DF-4B8F529D22BC}" type="slidenum">
              <a:rPr kumimoji="1" lang="zh-CN" altLang="en-US" smtClean="0"/>
              <a:t>1</a:t>
            </a:fld>
            <a:endParaRPr kumimoji="1" lang="zh-CN" altLang="en-US"/>
          </a:p>
        </p:txBody>
      </p:sp>
    </p:spTree>
    <p:extLst>
      <p:ext uri="{BB962C8B-B14F-4D97-AF65-F5344CB8AC3E}">
        <p14:creationId xmlns:p14="http://schemas.microsoft.com/office/powerpoint/2010/main" val="2183763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F7EEE11-83D6-4963-A518-CC3B80F25F16}" type="slidenum">
              <a:rPr lang="en-US" smtClean="0"/>
              <a:t>26</a:t>
            </a:fld>
            <a:endParaRPr lang="en-US" dirty="0"/>
          </a:p>
        </p:txBody>
      </p:sp>
    </p:spTree>
    <p:extLst>
      <p:ext uri="{BB962C8B-B14F-4D97-AF65-F5344CB8AC3E}">
        <p14:creationId xmlns:p14="http://schemas.microsoft.com/office/powerpoint/2010/main" val="1995572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Input</a:t>
            </a:r>
            <a:r>
              <a:rPr kumimoji="1" lang="zh-CN" altLang="en-US" dirty="0"/>
              <a:t> </a:t>
            </a:r>
            <a:r>
              <a:rPr kumimoji="1" lang="en-US" altLang="zh-CN" dirty="0"/>
              <a:t>tweet1,</a:t>
            </a:r>
            <a:r>
              <a:rPr kumimoji="1" lang="zh-CN" altLang="en-US" dirty="0"/>
              <a:t> </a:t>
            </a:r>
            <a:r>
              <a:rPr kumimoji="1" lang="en-US" altLang="zh-CN" dirty="0"/>
              <a:t>tweet2,</a:t>
            </a:r>
            <a:r>
              <a:rPr kumimoji="1" lang="zh-CN" altLang="en-US" dirty="0"/>
              <a:t> </a:t>
            </a:r>
            <a:r>
              <a:rPr kumimoji="1" lang="en-US" altLang="zh-CN" dirty="0"/>
              <a:t>tweet3</a:t>
            </a:r>
          </a:p>
          <a:p>
            <a:r>
              <a:rPr kumimoji="1" lang="en-US" altLang="zh-CN" dirty="0"/>
              <a:t>After</a:t>
            </a:r>
            <a:r>
              <a:rPr kumimoji="1" lang="zh-CN" altLang="en-US" dirty="0"/>
              <a:t> </a:t>
            </a:r>
            <a:r>
              <a:rPr kumimoji="1" lang="en-US" altLang="zh-CN" dirty="0"/>
              <a:t>first</a:t>
            </a:r>
            <a:r>
              <a:rPr kumimoji="1" lang="zh-CN" altLang="en-US" dirty="0"/>
              <a:t> </a:t>
            </a:r>
            <a:r>
              <a:rPr kumimoji="1" lang="en-US" altLang="zh-CN" dirty="0"/>
              <a:t>level</a:t>
            </a:r>
            <a:r>
              <a:rPr kumimoji="1" lang="zh-CN" altLang="en-US" dirty="0"/>
              <a:t> </a:t>
            </a:r>
            <a:r>
              <a:rPr kumimoji="1" lang="en-US" altLang="zh-CN" dirty="0"/>
              <a:t>worker,</a:t>
            </a:r>
            <a:r>
              <a:rPr kumimoji="1" lang="zh-CN" altLang="en-US" dirty="0"/>
              <a:t> </a:t>
            </a:r>
            <a:r>
              <a:rPr kumimoji="1" lang="en-US" altLang="zh-CN" dirty="0"/>
              <a:t>url1,</a:t>
            </a:r>
            <a:r>
              <a:rPr kumimoji="1" lang="zh-CN" altLang="en-US" dirty="0"/>
              <a:t> </a:t>
            </a:r>
            <a:r>
              <a:rPr kumimoji="1" lang="en-US" altLang="zh-CN" dirty="0"/>
              <a:t>url2,</a:t>
            </a:r>
            <a:r>
              <a:rPr kumimoji="1" lang="zh-CN" altLang="en-US" dirty="0"/>
              <a:t> </a:t>
            </a:r>
            <a:r>
              <a:rPr kumimoji="1" lang="en-US" altLang="zh-CN" dirty="0"/>
              <a:t>url3</a:t>
            </a:r>
          </a:p>
          <a:p>
            <a:r>
              <a:rPr kumimoji="1" lang="en-US" altLang="zh-CN" dirty="0"/>
              <a:t>Final</a:t>
            </a:r>
            <a:r>
              <a:rPr kumimoji="1" lang="zh-CN" altLang="en-US" dirty="0"/>
              <a:t> </a:t>
            </a:r>
            <a:r>
              <a:rPr kumimoji="1" lang="en-US" altLang="zh-CN" dirty="0"/>
              <a:t>worker</a:t>
            </a:r>
            <a:r>
              <a:rPr kumimoji="1" lang="zh-CN" altLang="en-US" dirty="0"/>
              <a:t> </a:t>
            </a:r>
            <a:r>
              <a:rPr kumimoji="1" lang="en-US" altLang="zh-CN" dirty="0"/>
              <a:t>write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into</a:t>
            </a:r>
            <a:r>
              <a:rPr kumimoji="1" lang="zh-CN" altLang="en-US" dirty="0"/>
              <a:t> </a:t>
            </a:r>
            <a:r>
              <a:rPr kumimoji="1" lang="en-US" altLang="zh-CN" dirty="0"/>
              <a:t>database</a:t>
            </a:r>
          </a:p>
          <a:p>
            <a:r>
              <a:rPr kumimoji="1" lang="en-US" altLang="zh-CN" dirty="0"/>
              <a:t>Same</a:t>
            </a:r>
            <a:r>
              <a:rPr kumimoji="1" lang="zh-CN" altLang="en-US" dirty="0"/>
              <a:t> </a:t>
            </a:r>
            <a:r>
              <a:rPr kumimoji="1" lang="en-US" altLang="zh-CN" dirty="0"/>
              <a:t>URL</a:t>
            </a:r>
            <a:r>
              <a:rPr kumimoji="1" lang="zh-CN" altLang="en-US" dirty="0"/>
              <a:t> </a:t>
            </a:r>
            <a:r>
              <a:rPr kumimoji="1" lang="en-US" altLang="zh-CN" dirty="0"/>
              <a:t>go</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worker</a:t>
            </a:r>
            <a:r>
              <a:rPr kumimoji="1" lang="zh-CN" altLang="en-US" dirty="0"/>
              <a:t> </a:t>
            </a:r>
            <a:r>
              <a:rPr kumimoji="1" lang="en-US" altLang="zh-CN" dirty="0"/>
              <a:t>,to</a:t>
            </a:r>
            <a:r>
              <a:rPr kumimoji="1" lang="zh-CN" altLang="en-US" dirty="0"/>
              <a:t> </a:t>
            </a:r>
            <a:r>
              <a:rPr kumimoji="1" lang="en-US" altLang="zh-CN" dirty="0"/>
              <a:t>avoid</a:t>
            </a:r>
            <a:r>
              <a:rPr kumimoji="1" lang="zh-CN" altLang="en-US" dirty="0"/>
              <a:t> </a:t>
            </a:r>
            <a:r>
              <a:rPr kumimoji="1" lang="en-US" altLang="zh-CN" dirty="0"/>
              <a:t>transactions</a:t>
            </a:r>
            <a:r>
              <a:rPr kumimoji="1" lang="zh-CN" altLang="en-US" dirty="0"/>
              <a:t> </a:t>
            </a:r>
            <a:r>
              <a:rPr kumimoji="1" lang="en-US" altLang="zh-CN" dirty="0"/>
              <a:t>and</a:t>
            </a:r>
            <a:r>
              <a:rPr kumimoji="1" lang="zh-CN" altLang="en-US" dirty="0"/>
              <a:t> </a:t>
            </a:r>
            <a:r>
              <a:rPr kumimoji="1" lang="en-US" altLang="zh-CN" dirty="0"/>
              <a:t>enable</a:t>
            </a:r>
            <a:r>
              <a:rPr kumimoji="1" lang="zh-CN" altLang="en-US" dirty="0"/>
              <a:t> </a:t>
            </a:r>
            <a:r>
              <a:rPr kumimoji="1" lang="en-US" altLang="zh-CN" dirty="0"/>
              <a:t>batching</a:t>
            </a:r>
          </a:p>
          <a:p>
            <a:r>
              <a:rPr kumimoji="1" lang="en-US" altLang="zh-CN" dirty="0"/>
              <a:t>Use</a:t>
            </a:r>
            <a:r>
              <a:rPr kumimoji="1" lang="zh-CN" altLang="en-US" dirty="0"/>
              <a:t> </a:t>
            </a:r>
            <a:r>
              <a:rPr kumimoji="1" lang="en-US" altLang="zh-CN" dirty="0"/>
              <a:t>hash</a:t>
            </a:r>
            <a:r>
              <a:rPr kumimoji="1" lang="zh-CN" altLang="en-US" dirty="0"/>
              <a:t> </a:t>
            </a:r>
            <a:r>
              <a:rPr kumimoji="1" lang="en-US" altLang="zh-CN" dirty="0"/>
              <a:t>to</a:t>
            </a:r>
            <a:r>
              <a:rPr kumimoji="1" lang="zh-CN" altLang="en-US" dirty="0"/>
              <a:t> </a:t>
            </a:r>
            <a:r>
              <a:rPr kumimoji="1" lang="en-US" altLang="zh-CN" dirty="0"/>
              <a:t>find</a:t>
            </a:r>
            <a:r>
              <a:rPr kumimoji="1" lang="zh-CN" altLang="en-US" dirty="0"/>
              <a:t> </a:t>
            </a:r>
            <a:r>
              <a:rPr kumimoji="1" lang="en-US" altLang="zh-CN" dirty="0"/>
              <a:t>queue</a:t>
            </a:r>
            <a:r>
              <a:rPr kumimoji="1" lang="zh-CN" altLang="en-US" dirty="0"/>
              <a:t> </a:t>
            </a:r>
            <a:r>
              <a:rPr kumimoji="1" lang="en-US" altLang="zh-CN" dirty="0"/>
              <a:t>for</a:t>
            </a:r>
            <a:r>
              <a:rPr kumimoji="1" lang="zh-CN" altLang="en-US" dirty="0"/>
              <a:t> </a:t>
            </a:r>
            <a:r>
              <a:rPr kumimoji="1" lang="en-US" altLang="zh-CN" dirty="0"/>
              <a:t>workers</a:t>
            </a:r>
            <a:endParaRPr kumimoji="1" lang="zh-CN" altLang="en-US" dirty="0"/>
          </a:p>
        </p:txBody>
      </p:sp>
      <p:sp>
        <p:nvSpPr>
          <p:cNvPr id="4" name="幻灯片编号占位符 3"/>
          <p:cNvSpPr>
            <a:spLocks noGrp="1"/>
          </p:cNvSpPr>
          <p:nvPr>
            <p:ph type="sldNum" sz="quarter" idx="10"/>
          </p:nvPr>
        </p:nvSpPr>
        <p:spPr/>
        <p:txBody>
          <a:bodyPr/>
          <a:lstStyle/>
          <a:p>
            <a:fld id="{0AB274E8-2131-404B-AC0C-4E91E7865204}" type="slidenum">
              <a:rPr lang="en-US" smtClean="0"/>
              <a:t>28</a:t>
            </a:fld>
            <a:endParaRPr lang="en-US"/>
          </a:p>
        </p:txBody>
      </p:sp>
    </p:spTree>
    <p:extLst>
      <p:ext uri="{BB962C8B-B14F-4D97-AF65-F5344CB8AC3E}">
        <p14:creationId xmlns:p14="http://schemas.microsoft.com/office/powerpoint/2010/main" val="235291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如果要增加一个</a:t>
            </a:r>
            <a:r>
              <a:rPr kumimoji="1" lang="en-US" altLang="zh-CN" dirty="0"/>
              <a:t>worker</a:t>
            </a:r>
            <a:r>
              <a:rPr kumimoji="1" lang="zh-CN" altLang="en-US" dirty="0"/>
              <a:t>？</a:t>
            </a:r>
          </a:p>
        </p:txBody>
      </p:sp>
      <p:sp>
        <p:nvSpPr>
          <p:cNvPr id="4" name="幻灯片编号占位符 3"/>
          <p:cNvSpPr>
            <a:spLocks noGrp="1"/>
          </p:cNvSpPr>
          <p:nvPr>
            <p:ph type="sldNum" sz="quarter" idx="10"/>
          </p:nvPr>
        </p:nvSpPr>
        <p:spPr/>
        <p:txBody>
          <a:bodyPr/>
          <a:lstStyle/>
          <a:p>
            <a:fld id="{0AB274E8-2131-404B-AC0C-4E91E7865204}" type="slidenum">
              <a:rPr lang="en-US" smtClean="0"/>
              <a:t>29</a:t>
            </a:fld>
            <a:endParaRPr lang="en-US"/>
          </a:p>
        </p:txBody>
      </p:sp>
    </p:spTree>
    <p:extLst>
      <p:ext uri="{BB962C8B-B14F-4D97-AF65-F5344CB8AC3E}">
        <p14:creationId xmlns:p14="http://schemas.microsoft.com/office/powerpoint/2010/main" val="458703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4D72FB-FFC0-F64D-B6DF-4B8F529D22BC}" type="slidenum">
              <a:rPr kumimoji="1" lang="zh-CN" altLang="en-US" smtClean="0"/>
              <a:t>31</a:t>
            </a:fld>
            <a:endParaRPr kumimoji="1" lang="zh-CN" altLang="en-US"/>
          </a:p>
        </p:txBody>
      </p:sp>
    </p:spTree>
    <p:extLst>
      <p:ext uri="{BB962C8B-B14F-4D97-AF65-F5344CB8AC3E}">
        <p14:creationId xmlns:p14="http://schemas.microsoft.com/office/powerpoint/2010/main" val="2071182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4D72FB-FFC0-F64D-B6DF-4B8F529D22BC}" type="slidenum">
              <a:rPr kumimoji="1" lang="zh-CN" altLang="en-US" smtClean="0"/>
              <a:t>32</a:t>
            </a:fld>
            <a:endParaRPr kumimoji="1" lang="zh-CN" altLang="en-US"/>
          </a:p>
        </p:txBody>
      </p:sp>
    </p:spTree>
    <p:extLst>
      <p:ext uri="{BB962C8B-B14F-4D97-AF65-F5344CB8AC3E}">
        <p14:creationId xmlns:p14="http://schemas.microsoft.com/office/powerpoint/2010/main" val="3285185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B274E8-2131-404B-AC0C-4E91E7865204}" type="slidenum">
              <a:rPr lang="en-US" smtClean="0"/>
              <a:t>44</a:t>
            </a:fld>
            <a:endParaRPr lang="en-US"/>
          </a:p>
        </p:txBody>
      </p:sp>
    </p:spTree>
    <p:extLst>
      <p:ext uri="{BB962C8B-B14F-4D97-AF65-F5344CB8AC3E}">
        <p14:creationId xmlns:p14="http://schemas.microsoft.com/office/powerpoint/2010/main" val="4116763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Emit</a:t>
            </a:r>
          </a:p>
          <a:p>
            <a:r>
              <a:rPr kumimoji="1" lang="en-US" altLang="zh-CN" dirty="0" err="1"/>
              <a:t>Ack</a:t>
            </a:r>
            <a:endParaRPr kumimoji="1" lang="en-US" altLang="zh-CN" dirty="0"/>
          </a:p>
          <a:p>
            <a:r>
              <a:rPr kumimoji="1" lang="en-US" altLang="zh-CN" dirty="0"/>
              <a:t>Fields</a:t>
            </a:r>
          </a:p>
          <a:p>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0AB274E8-2131-404B-AC0C-4E91E7865204}" type="slidenum">
              <a:rPr lang="en-US" smtClean="0"/>
              <a:t>52</a:t>
            </a:fld>
            <a:endParaRPr lang="en-US"/>
          </a:p>
        </p:txBody>
      </p:sp>
    </p:spTree>
    <p:extLst>
      <p:ext uri="{BB962C8B-B14F-4D97-AF65-F5344CB8AC3E}">
        <p14:creationId xmlns:p14="http://schemas.microsoft.com/office/powerpoint/2010/main" val="2974004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系统需要知道所有这些“</a:t>
            </a:r>
            <a:r>
              <a:rPr kumimoji="1" lang="en-US" altLang="zh-CN" dirty="0"/>
              <a:t>the”</a:t>
            </a:r>
            <a:r>
              <a:rPr kumimoji="1" lang="zh-CN" altLang="en-US" dirty="0"/>
              <a:t> 来自 哪里，也需要知道“</a:t>
            </a:r>
            <a:r>
              <a:rPr kumimoji="1" lang="en-US" altLang="zh-CN" dirty="0"/>
              <a:t>the”</a:t>
            </a:r>
            <a:r>
              <a:rPr kumimoji="1" lang="zh-CN" altLang="en-US" dirty="0"/>
              <a:t>什么时候已经处理完</a:t>
            </a:r>
            <a:endParaRPr kumimoji="1" lang="en-US" altLang="zh-CN" dirty="0"/>
          </a:p>
          <a:p>
            <a:endParaRPr kumimoji="1" lang="en-US" altLang="zh-CN" dirty="0"/>
          </a:p>
          <a:p>
            <a:r>
              <a:rPr kumimoji="1" lang="en-US" altLang="zh-CN" dirty="0"/>
              <a:t>Spout</a:t>
            </a:r>
            <a:r>
              <a:rPr kumimoji="1" lang="zh-CN" altLang="en-US" dirty="0"/>
              <a:t>和</a:t>
            </a:r>
            <a:r>
              <a:rPr kumimoji="1" lang="en-US" altLang="zh-CN" dirty="0"/>
              <a:t>queue</a:t>
            </a:r>
            <a:r>
              <a:rPr kumimoji="1" lang="zh-CN" altLang="en-US" dirty="0"/>
              <a:t>系统有交互，可以要求重发</a:t>
            </a:r>
            <a:endParaRPr kumimoji="1" lang="en-US" altLang="zh-CN" dirty="0"/>
          </a:p>
          <a:p>
            <a:endParaRPr kumimoji="1" lang="en-US" altLang="zh-CN" dirty="0"/>
          </a:p>
          <a:p>
            <a:r>
              <a:rPr kumimoji="1" lang="zh-CN" altLang="en-US" dirty="0"/>
              <a:t>消息在</a:t>
            </a:r>
            <a:r>
              <a:rPr kumimoji="1" lang="en-US" altLang="zh-CN" dirty="0"/>
              <a:t>timeout</a:t>
            </a:r>
            <a:r>
              <a:rPr kumimoji="1" lang="zh-CN" altLang="en-US" dirty="0"/>
              <a:t>时间内，要么完整处理，要么</a:t>
            </a:r>
            <a:r>
              <a:rPr kumimoji="1" lang="en-US" altLang="zh-CN" dirty="0"/>
              <a:t>fail</a:t>
            </a:r>
          </a:p>
          <a:p>
            <a:endParaRPr kumimoji="1" lang="en-US" altLang="zh-CN" dirty="0"/>
          </a:p>
          <a:p>
            <a:r>
              <a:rPr kumimoji="1" lang="zh-CN" altLang="en-US" dirty="0"/>
              <a:t>但重发消息如何能够保证应用容错，是程序员的事情</a:t>
            </a:r>
            <a:endParaRPr kumimoji="1" lang="en-US" altLang="zh-CN" dirty="0"/>
          </a:p>
          <a:p>
            <a:endParaRPr kumimoji="1" lang="en-US" altLang="zh-CN" dirty="0"/>
          </a:p>
          <a:p>
            <a:r>
              <a:rPr kumimoji="1" lang="en-US" altLang="zh-CN" dirty="0"/>
              <a:t>At</a:t>
            </a:r>
            <a:r>
              <a:rPr kumimoji="1" lang="zh-CN" altLang="en-US" dirty="0"/>
              <a:t> </a:t>
            </a:r>
            <a:r>
              <a:rPr kumimoji="1" lang="en-US" altLang="zh-CN" dirty="0"/>
              <a:t>least</a:t>
            </a:r>
            <a:r>
              <a:rPr kumimoji="1" lang="zh-CN" altLang="en-US" dirty="0"/>
              <a:t> </a:t>
            </a:r>
            <a:r>
              <a:rPr kumimoji="1" lang="en-US" altLang="zh-CN" dirty="0"/>
              <a:t>once</a:t>
            </a:r>
            <a:r>
              <a:rPr kumimoji="1" lang="zh-CN" altLang="en-US" dirty="0"/>
              <a:t> </a:t>
            </a:r>
            <a:r>
              <a:rPr kumimoji="1" lang="en-US" altLang="zh-CN" dirty="0"/>
              <a:t>processing,</a:t>
            </a:r>
            <a:r>
              <a:rPr kumimoji="1" lang="zh-CN" altLang="en-US" dirty="0"/>
              <a:t> 如何处理计数问题？</a:t>
            </a:r>
          </a:p>
        </p:txBody>
      </p:sp>
      <p:sp>
        <p:nvSpPr>
          <p:cNvPr id="4" name="幻灯片编号占位符 3"/>
          <p:cNvSpPr>
            <a:spLocks noGrp="1"/>
          </p:cNvSpPr>
          <p:nvPr>
            <p:ph type="sldNum" sz="quarter" idx="10"/>
          </p:nvPr>
        </p:nvSpPr>
        <p:spPr/>
        <p:txBody>
          <a:bodyPr/>
          <a:lstStyle/>
          <a:p>
            <a:fld id="{0AB274E8-2131-404B-AC0C-4E91E7865204}" type="slidenum">
              <a:rPr lang="en-US" smtClean="0"/>
              <a:t>59</a:t>
            </a:fld>
            <a:endParaRPr lang="en-US"/>
          </a:p>
        </p:txBody>
      </p:sp>
    </p:spTree>
    <p:extLst>
      <p:ext uri="{BB962C8B-B14F-4D97-AF65-F5344CB8AC3E}">
        <p14:creationId xmlns:p14="http://schemas.microsoft.com/office/powerpoint/2010/main" val="186675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Emit</a:t>
            </a:r>
          </a:p>
          <a:p>
            <a:r>
              <a:rPr kumimoji="1" lang="en-US" altLang="zh-CN" dirty="0" err="1"/>
              <a:t>Ack</a:t>
            </a:r>
            <a:endParaRPr kumimoji="1" lang="en-US" altLang="zh-CN" dirty="0"/>
          </a:p>
          <a:p>
            <a:r>
              <a:rPr kumimoji="1" lang="en-US" altLang="zh-CN" dirty="0"/>
              <a:t>Fields</a:t>
            </a:r>
          </a:p>
          <a:p>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0AB274E8-2131-404B-AC0C-4E91E7865204}" type="slidenum">
              <a:rPr lang="en-US" smtClean="0"/>
              <a:t>61</a:t>
            </a:fld>
            <a:endParaRPr lang="en-US"/>
          </a:p>
        </p:txBody>
      </p:sp>
    </p:spTree>
    <p:extLst>
      <p:ext uri="{BB962C8B-B14F-4D97-AF65-F5344CB8AC3E}">
        <p14:creationId xmlns:p14="http://schemas.microsoft.com/office/powerpoint/2010/main" val="3572948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4D72FB-FFC0-F64D-B6DF-4B8F529D22BC}" type="slidenum">
              <a:rPr kumimoji="1" lang="zh-CN" altLang="en-US" smtClean="0"/>
              <a:t>62</a:t>
            </a:fld>
            <a:endParaRPr kumimoji="1" lang="zh-CN" altLang="en-US"/>
          </a:p>
        </p:txBody>
      </p:sp>
    </p:spTree>
    <p:extLst>
      <p:ext uri="{BB962C8B-B14F-4D97-AF65-F5344CB8AC3E}">
        <p14:creationId xmlns:p14="http://schemas.microsoft.com/office/powerpoint/2010/main" val="4167842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F7EEE11-83D6-4963-A518-CC3B80F25F16}" type="slidenum">
              <a:rPr lang="en-US" smtClean="0"/>
              <a:t>6</a:t>
            </a:fld>
            <a:endParaRPr lang="en-US" dirty="0"/>
          </a:p>
        </p:txBody>
      </p:sp>
    </p:spTree>
    <p:extLst>
      <p:ext uri="{BB962C8B-B14F-4D97-AF65-F5344CB8AC3E}">
        <p14:creationId xmlns:p14="http://schemas.microsoft.com/office/powerpoint/2010/main" val="208727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4D72FB-FFC0-F64D-B6DF-4B8F529D22BC}" type="slidenum">
              <a:rPr kumimoji="1" lang="zh-CN" altLang="en-US" smtClean="0"/>
              <a:t>63</a:t>
            </a:fld>
            <a:endParaRPr kumimoji="1" lang="zh-CN" altLang="en-US"/>
          </a:p>
        </p:txBody>
      </p:sp>
    </p:spTree>
    <p:extLst>
      <p:ext uri="{BB962C8B-B14F-4D97-AF65-F5344CB8AC3E}">
        <p14:creationId xmlns:p14="http://schemas.microsoft.com/office/powerpoint/2010/main" val="1831177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When a spout emits a tuple, it notifies a specific acker task about the new tuple’s ID and its own task ID</a:t>
            </a:r>
            <a:endParaRPr lang="zh-CN" altLang="en-US"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Sid1:</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task</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id</a:t>
            </a:r>
            <a:endParaRPr kumimoji="1" lang="zh-CN" altLang="en-US" sz="1200" b="0" i="0" kern="1200" baseline="0" dirty="0">
              <a:solidFill>
                <a:schemeClr val="tx1"/>
              </a:solidFill>
              <a:effectLst/>
              <a:latin typeface="+mn-lt"/>
              <a:ea typeface="+mn-ea"/>
              <a:cs typeface="+mn-cs"/>
            </a:endParaRPr>
          </a:p>
          <a:p>
            <a:r>
              <a:rPr kumimoji="1" lang="en-US" altLang="zh-CN" sz="1200" b="0" i="0" kern="1200" baseline="0" dirty="0">
                <a:solidFill>
                  <a:schemeClr val="tx1"/>
                </a:solidFill>
                <a:effectLst/>
                <a:latin typeface="+mn-lt"/>
                <a:ea typeface="+mn-ea"/>
                <a:cs typeface="+mn-cs"/>
              </a:rPr>
              <a:t>Stid1:</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tuple</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id</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(64</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bit</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in</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practice,</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here</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4</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bits</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for</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simplicity)</a:t>
            </a:r>
          </a:p>
          <a:p>
            <a:r>
              <a:rPr kumimoji="1" lang="en-US" altLang="zh-CN" sz="1200" b="0" i="0" kern="1200" baseline="0" dirty="0" err="1">
                <a:solidFill>
                  <a:schemeClr val="tx1"/>
                </a:solidFill>
                <a:effectLst/>
                <a:latin typeface="+mn-lt"/>
                <a:ea typeface="+mn-ea"/>
                <a:cs typeface="+mn-cs"/>
              </a:rPr>
              <a:t>Stid</a:t>
            </a:r>
            <a:r>
              <a:rPr kumimoji="1" lang="en-US" altLang="zh-CN" sz="1200" b="0" i="0" kern="1200" baseline="0" dirty="0">
                <a:solidFill>
                  <a:schemeClr val="tx1"/>
                </a:solidFill>
                <a:effectLst/>
                <a:latin typeface="+mn-lt"/>
                <a:ea typeface="+mn-ea"/>
                <a:cs typeface="+mn-cs"/>
              </a:rPr>
              <a:t> stands for the entry of the system. When generate a message, XOR it in the entry</a:t>
            </a:r>
          </a:p>
        </p:txBody>
      </p:sp>
      <p:sp>
        <p:nvSpPr>
          <p:cNvPr id="4" name="幻灯片编号占位符 3"/>
          <p:cNvSpPr>
            <a:spLocks noGrp="1"/>
          </p:cNvSpPr>
          <p:nvPr>
            <p:ph type="sldNum" sz="quarter" idx="10"/>
          </p:nvPr>
        </p:nvSpPr>
        <p:spPr/>
        <p:txBody>
          <a:bodyPr/>
          <a:lstStyle/>
          <a:p>
            <a:fld id="{E24D72FB-FFC0-F64D-B6DF-4B8F529D22BC}" type="slidenum">
              <a:rPr kumimoji="1" lang="zh-CN" altLang="en-US" smtClean="0"/>
              <a:t>65</a:t>
            </a:fld>
            <a:endParaRPr kumimoji="1" lang="zh-CN" altLang="en-US"/>
          </a:p>
        </p:txBody>
      </p:sp>
    </p:spTree>
    <p:extLst>
      <p:ext uri="{BB962C8B-B14F-4D97-AF65-F5344CB8AC3E}">
        <p14:creationId xmlns:p14="http://schemas.microsoft.com/office/powerpoint/2010/main" val="133818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Bolt1 receives tuples “stid1” and “stid2” and then emits tuple “tid1” anchored to both (multi-anchoring)</a:t>
            </a:r>
            <a:endParaRPr kumimoji="1" lang="zh-CN" altLang="en-US" dirty="0"/>
          </a:p>
        </p:txBody>
      </p:sp>
      <p:sp>
        <p:nvSpPr>
          <p:cNvPr id="4" name="幻灯片编号占位符 3"/>
          <p:cNvSpPr>
            <a:spLocks noGrp="1"/>
          </p:cNvSpPr>
          <p:nvPr>
            <p:ph type="sldNum" sz="quarter" idx="10"/>
          </p:nvPr>
        </p:nvSpPr>
        <p:spPr/>
        <p:txBody>
          <a:bodyPr/>
          <a:lstStyle/>
          <a:p>
            <a:fld id="{E24D72FB-FFC0-F64D-B6DF-4B8F529D22BC}" type="slidenum">
              <a:rPr kumimoji="1" lang="zh-CN" altLang="en-US" smtClean="0"/>
              <a:t>66</a:t>
            </a:fld>
            <a:endParaRPr kumimoji="1" lang="zh-CN" altLang="en-US"/>
          </a:p>
        </p:txBody>
      </p:sp>
    </p:spTree>
    <p:extLst>
      <p:ext uri="{BB962C8B-B14F-4D97-AF65-F5344CB8AC3E}">
        <p14:creationId xmlns:p14="http://schemas.microsoft.com/office/powerpoint/2010/main" val="1582281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we accepted the challenge and decided to understand why it is hard. </a:t>
            </a:r>
          </a:p>
          <a:p>
            <a:r>
              <a:rPr lang="en-US" baseline="0" dirty="0"/>
              <a:t>That is because the continuous operator model tightly integrates computation with mutable state. </a:t>
            </a:r>
          </a:p>
          <a:p>
            <a:r>
              <a:rPr lang="en-US" baseline="0" dirty="0"/>
              <a:t>This makes it harder to define clear boundaries in the computation and state such that they can be move around.</a:t>
            </a:r>
            <a:endParaRPr lang="en-US" dirty="0"/>
          </a:p>
        </p:txBody>
      </p:sp>
      <p:sp>
        <p:nvSpPr>
          <p:cNvPr id="4" name="Slide Number Placeholder 3"/>
          <p:cNvSpPr>
            <a:spLocks noGrp="1"/>
          </p:cNvSpPr>
          <p:nvPr>
            <p:ph type="sldNum" sz="quarter" idx="10"/>
          </p:nvPr>
        </p:nvSpPr>
        <p:spPr/>
        <p:txBody>
          <a:bodyPr/>
          <a:lstStyle/>
          <a:p>
            <a:fld id="{FA0A2FDD-76FB-D145-B04D-DC356D4E434B}" type="slidenum">
              <a:rPr lang="en-US" smtClean="0"/>
              <a:t>71</a:t>
            </a:fld>
            <a:endParaRPr lang="en-US"/>
          </a:p>
        </p:txBody>
      </p:sp>
    </p:spTree>
    <p:extLst>
      <p:ext uri="{BB962C8B-B14F-4D97-AF65-F5344CB8AC3E}">
        <p14:creationId xmlns:p14="http://schemas.microsoft.com/office/powerpoint/2010/main" val="1024038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Systems</a:t>
            </a:r>
            <a:r>
              <a:rPr lang="en-US" baseline="0" dirty="0"/>
              <a:t> like </a:t>
            </a:r>
            <a:r>
              <a:rPr lang="en-US" baseline="0" dirty="0" err="1"/>
              <a:t>MapReduce</a:t>
            </a:r>
            <a:r>
              <a:rPr lang="en-US" baseline="0" dirty="0"/>
              <a:t> to divide the data into smaller partitions, and the job into small deterministic and stateless map reduce tasks. Lets walk through a map reduce job. You start from an immutable dataset already divided into partitions. For each partition, the system runs a bunch of stateless map tasks which generate immutable map outputs. Then they are shuffled together and stateless reduce tasks generate the output immutable dataset</a:t>
            </a:r>
            <a:endParaRPr lang="en-US" dirty="0"/>
          </a:p>
          <a:p>
            <a:endParaRPr lang="en-US" dirty="0"/>
          </a:p>
        </p:txBody>
      </p:sp>
      <p:sp>
        <p:nvSpPr>
          <p:cNvPr id="4" name="Slide Number Placeholder 3"/>
          <p:cNvSpPr>
            <a:spLocks noGrp="1"/>
          </p:cNvSpPr>
          <p:nvPr>
            <p:ph type="sldNum" sz="quarter" idx="10"/>
          </p:nvPr>
        </p:nvSpPr>
        <p:spPr/>
        <p:txBody>
          <a:bodyPr/>
          <a:lstStyle/>
          <a:p>
            <a:fld id="{FA0A2FDD-76FB-D145-B04D-DC356D4E434B}" type="slidenum">
              <a:rPr lang="en-US" smtClean="0"/>
              <a:t>73</a:t>
            </a:fld>
            <a:endParaRPr lang="en-US"/>
          </a:p>
        </p:txBody>
      </p:sp>
    </p:spTree>
    <p:extLst>
      <p:ext uri="{BB962C8B-B14F-4D97-AF65-F5344CB8AC3E}">
        <p14:creationId xmlns:p14="http://schemas.microsoft.com/office/powerpoint/2010/main" val="1635662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because these tasks are stateless they can be moved around easily. For example, if a node fails, and some maps tasks are lost and some reduce tasks are lost as well, and some partitions in the output were not generated. The system can automatically re run the map tasks in parallel on the other nodes. And then also the reduce tasks, finally generating the </a:t>
            </a:r>
            <a:r>
              <a:rPr lang="en-US" baseline="0" dirty="0" err="1"/>
              <a:t>ncessary</a:t>
            </a:r>
            <a:r>
              <a:rPr lang="en-US" baseline="0" dirty="0"/>
              <a:t> partitions. </a:t>
            </a:r>
          </a:p>
          <a:p>
            <a:r>
              <a:rPr lang="en-US" baseline="0" dirty="0"/>
              <a:t>Lets see how we use this parallel recovery property in our streaming processing model that we call Discretized Stream Processing.</a:t>
            </a:r>
            <a:endParaRPr lang="en-US" dirty="0"/>
          </a:p>
        </p:txBody>
      </p:sp>
      <p:sp>
        <p:nvSpPr>
          <p:cNvPr id="4" name="Slide Number Placeholder 3"/>
          <p:cNvSpPr>
            <a:spLocks noGrp="1"/>
          </p:cNvSpPr>
          <p:nvPr>
            <p:ph type="sldNum" sz="quarter" idx="10"/>
          </p:nvPr>
        </p:nvSpPr>
        <p:spPr/>
        <p:txBody>
          <a:bodyPr/>
          <a:lstStyle/>
          <a:p>
            <a:fld id="{FA0A2FDD-76FB-D145-B04D-DC356D4E434B}" type="slidenum">
              <a:rPr lang="en-US" smtClean="0"/>
              <a:t>74</a:t>
            </a:fld>
            <a:endParaRPr lang="en-US"/>
          </a:p>
        </p:txBody>
      </p:sp>
    </p:spTree>
    <p:extLst>
      <p:ext uri="{BB962C8B-B14F-4D97-AF65-F5344CB8AC3E}">
        <p14:creationId xmlns:p14="http://schemas.microsoft.com/office/powerpoint/2010/main" val="2135534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A2FDD-76FB-D145-B04D-DC356D4E434B}" type="slidenum">
              <a:rPr lang="en-US" smtClean="0"/>
              <a:t>75</a:t>
            </a:fld>
            <a:endParaRPr lang="en-US"/>
          </a:p>
        </p:txBody>
      </p:sp>
    </p:spTree>
    <p:extLst>
      <p:ext uri="{BB962C8B-B14F-4D97-AF65-F5344CB8AC3E}">
        <p14:creationId xmlns:p14="http://schemas.microsoft.com/office/powerpoint/2010/main" val="1731998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what we propose</a:t>
            </a:r>
            <a:r>
              <a:rPr lang="en-US" baseline="0" dirty="0"/>
              <a:t> is to dissociate the computation from state. that is, make the state immutable, and break the computation into smaller deterministic and stateless tasks.</a:t>
            </a:r>
          </a:p>
          <a:p>
            <a:r>
              <a:rPr lang="en-US" baseline="0" dirty="0"/>
              <a:t>So to do stateful operation, the system would take the previous state as input to the stateless task and generate the next state as output. And this continues with more tasks.</a:t>
            </a:r>
          </a:p>
          <a:p>
            <a:r>
              <a:rPr lang="en-US" baseline="0" dirty="0"/>
              <a:t>This defines clear boundaries where state and computation can be moved around independently. </a:t>
            </a:r>
          </a:p>
          <a:p>
            <a:r>
              <a:rPr lang="en-US" baseline="0" dirty="0"/>
              <a:t>Now this sound very abstract but the interesting this is that existing systems already do this. </a:t>
            </a:r>
            <a:endParaRPr lang="en-US" dirty="0"/>
          </a:p>
        </p:txBody>
      </p:sp>
      <p:sp>
        <p:nvSpPr>
          <p:cNvPr id="4" name="Slide Number Placeholder 3"/>
          <p:cNvSpPr>
            <a:spLocks noGrp="1"/>
          </p:cNvSpPr>
          <p:nvPr>
            <p:ph type="sldNum" sz="quarter" idx="10"/>
          </p:nvPr>
        </p:nvSpPr>
        <p:spPr/>
        <p:txBody>
          <a:bodyPr/>
          <a:lstStyle/>
          <a:p>
            <a:fld id="{FA0A2FDD-76FB-D145-B04D-DC356D4E434B}" type="slidenum">
              <a:rPr lang="en-US" smtClean="0"/>
              <a:t>76</a:t>
            </a:fld>
            <a:endParaRPr lang="en-US"/>
          </a:p>
        </p:txBody>
      </p:sp>
    </p:spTree>
    <p:extLst>
      <p:ext uri="{BB962C8B-B14F-4D97-AF65-F5344CB8AC3E}">
        <p14:creationId xmlns:p14="http://schemas.microsoft.com/office/powerpoint/2010/main" val="1382202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0A2FDD-76FB-D145-B04D-DC356D4E434B}" type="slidenum">
              <a:rPr lang="en-US" smtClean="0"/>
              <a:t>77</a:t>
            </a:fld>
            <a:endParaRPr lang="en-US"/>
          </a:p>
        </p:txBody>
      </p:sp>
    </p:spTree>
    <p:extLst>
      <p:ext uri="{BB962C8B-B14F-4D97-AF65-F5344CB8AC3E}">
        <p14:creationId xmlns:p14="http://schemas.microsoft.com/office/powerpoint/2010/main" val="1994579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Lets</a:t>
            </a:r>
            <a:r>
              <a:rPr lang="en-US" baseline="0" dirty="0"/>
              <a:t> see how to program against this model. The programming abstraction that we provide is called </a:t>
            </a:r>
            <a:r>
              <a:rPr lang="en-US" baseline="0" dirty="0" err="1"/>
              <a:t>Dstream</a:t>
            </a:r>
            <a:r>
              <a:rPr lang="en-US" baseline="0" dirty="0"/>
              <a:t>, short for Discretized streams, which is  a sequence of immutable partitioned datasets. These </a:t>
            </a:r>
            <a:r>
              <a:rPr lang="en-US" baseline="0" dirty="0" err="1"/>
              <a:t>Dstreams</a:t>
            </a:r>
            <a:r>
              <a:rPr lang="en-US" baseline="0" dirty="0"/>
              <a:t> can either be created from the live data stream, as shown in the program. </a:t>
            </a:r>
            <a:r>
              <a:rPr lang="en-US" baseline="0" dirty="0" err="1"/>
              <a:t>readStream</a:t>
            </a:r>
            <a:r>
              <a:rPr lang="en-US" baseline="0" dirty="0"/>
              <a:t> creates a </a:t>
            </a:r>
            <a:r>
              <a:rPr lang="en-US" baseline="0" dirty="0" err="1"/>
              <a:t>dstream</a:t>
            </a:r>
            <a:r>
              <a:rPr lang="en-US" baseline="0" dirty="0"/>
              <a:t> from live data stream of page views. Or </a:t>
            </a:r>
            <a:r>
              <a:rPr lang="en-US" baseline="0" dirty="0" err="1"/>
              <a:t>Dstream</a:t>
            </a:r>
            <a:r>
              <a:rPr lang="en-US" baseline="0" dirty="0"/>
              <a:t> can be created by applying bulk parallel transformations on other </a:t>
            </a:r>
            <a:r>
              <a:rPr lang="en-US" baseline="0" dirty="0" err="1"/>
              <a:t>Dstreams</a:t>
            </a:r>
            <a:r>
              <a:rPr lang="en-US" baseline="0" dirty="0"/>
              <a:t>, as shown in the program by the map and running reduce. This program maintains a running count of the page views. The underlying datasets look like this. as you can see the counts, the blue datasets are the state datasets that </a:t>
            </a:r>
            <a:r>
              <a:rPr lang="en-US" baseline="0" dirty="0" err="1"/>
              <a:t>addup</a:t>
            </a:r>
            <a:r>
              <a:rPr lang="en-US" baseline="0" dirty="0"/>
              <a:t> the counts across batches.</a:t>
            </a:r>
            <a:endParaRPr lang="en-US" dirty="0"/>
          </a:p>
        </p:txBody>
      </p:sp>
      <p:sp>
        <p:nvSpPr>
          <p:cNvPr id="4" name="Slide Number Placeholder 3"/>
          <p:cNvSpPr>
            <a:spLocks noGrp="1"/>
          </p:cNvSpPr>
          <p:nvPr>
            <p:ph type="sldNum" sz="quarter" idx="10"/>
          </p:nvPr>
        </p:nvSpPr>
        <p:spPr/>
        <p:txBody>
          <a:bodyPr/>
          <a:lstStyle/>
          <a:p>
            <a:fld id="{FA0A2FDD-76FB-D145-B04D-DC356D4E434B}" type="slidenum">
              <a:rPr lang="en-US" smtClean="0"/>
              <a:t>78</a:t>
            </a:fld>
            <a:endParaRPr lang="en-US"/>
          </a:p>
        </p:txBody>
      </p:sp>
    </p:spTree>
    <p:extLst>
      <p:ext uri="{BB962C8B-B14F-4D97-AF65-F5344CB8AC3E}">
        <p14:creationId xmlns:p14="http://schemas.microsoft.com/office/powerpoint/2010/main" val="576632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Top</a:t>
            </a:r>
            <a:r>
              <a:rPr kumimoji="1" lang="zh-CN" altLang="en-US" dirty="0"/>
              <a:t> </a:t>
            </a:r>
            <a:r>
              <a:rPr kumimoji="1" lang="en-US" altLang="zh-CN" dirty="0"/>
              <a:t>K</a:t>
            </a:r>
            <a:r>
              <a:rPr kumimoji="1" lang="zh-CN" altLang="en-US" dirty="0"/>
              <a:t>， </a:t>
            </a:r>
            <a:endParaRPr kumimoji="1" lang="en-US" altLang="zh-CN" dirty="0"/>
          </a:p>
        </p:txBody>
      </p:sp>
      <p:sp>
        <p:nvSpPr>
          <p:cNvPr id="4" name="幻灯片编号占位符 3"/>
          <p:cNvSpPr>
            <a:spLocks noGrp="1"/>
          </p:cNvSpPr>
          <p:nvPr>
            <p:ph type="sldNum" sz="quarter" idx="10"/>
          </p:nvPr>
        </p:nvSpPr>
        <p:spPr/>
        <p:txBody>
          <a:bodyPr/>
          <a:lstStyle/>
          <a:p>
            <a:fld id="{0AB274E8-2131-404B-AC0C-4E91E7865204}" type="slidenum">
              <a:rPr lang="en-US" smtClean="0"/>
              <a:t>9</a:t>
            </a:fld>
            <a:endParaRPr lang="en-US"/>
          </a:p>
        </p:txBody>
      </p:sp>
    </p:spTree>
    <p:extLst>
      <p:ext uri="{BB962C8B-B14F-4D97-AF65-F5344CB8AC3E}">
        <p14:creationId xmlns:p14="http://schemas.microsoft.com/office/powerpoint/2010/main" val="3513727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(10,2) means 10 seconds time windows, with 2s sliding</a:t>
            </a:r>
            <a:endParaRPr kumimoji="1" lang="zh-CN" altLang="en-US" dirty="0"/>
          </a:p>
        </p:txBody>
      </p:sp>
      <p:sp>
        <p:nvSpPr>
          <p:cNvPr id="4" name="灯片编号占位符 3"/>
          <p:cNvSpPr>
            <a:spLocks noGrp="1"/>
          </p:cNvSpPr>
          <p:nvPr>
            <p:ph type="sldNum" sz="quarter" idx="5"/>
          </p:nvPr>
        </p:nvSpPr>
        <p:spPr/>
        <p:txBody>
          <a:bodyPr/>
          <a:lstStyle/>
          <a:p>
            <a:fld id="{E24D72FB-FFC0-F64D-B6DF-4B8F529D22BC}" type="slidenum">
              <a:rPr kumimoji="1" lang="zh-CN" altLang="en-US" smtClean="0"/>
              <a:t>80</a:t>
            </a:fld>
            <a:endParaRPr kumimoji="1" lang="zh-CN" altLang="en-US"/>
          </a:p>
        </p:txBody>
      </p:sp>
    </p:spTree>
    <p:extLst>
      <p:ext uri="{BB962C8B-B14F-4D97-AF65-F5344CB8AC3E}">
        <p14:creationId xmlns:p14="http://schemas.microsoft.com/office/powerpoint/2010/main" val="4006408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keeps track of the fine-grained</a:t>
            </a:r>
            <a:r>
              <a:rPr lang="en-US" baseline="0" dirty="0"/>
              <a:t> partition level lineage. Now we don</a:t>
            </a:r>
            <a:r>
              <a:rPr lang="fr-FR" baseline="0" dirty="0"/>
              <a:t>’</a:t>
            </a:r>
            <a:r>
              <a:rPr lang="en-US" baseline="0" dirty="0"/>
              <a:t>t want the lineage to grow too long as that would cause a lot of </a:t>
            </a:r>
            <a:r>
              <a:rPr lang="en-US" baseline="0" dirty="0" err="1"/>
              <a:t>recopmutation</a:t>
            </a:r>
            <a:r>
              <a:rPr lang="en-US" baseline="0" dirty="0"/>
              <a:t>. so we periodically checkpoint some state </a:t>
            </a:r>
            <a:r>
              <a:rPr lang="en-US" baseline="0" dirty="0" err="1"/>
              <a:t>rdds</a:t>
            </a:r>
            <a:r>
              <a:rPr lang="en-US" baseline="0" dirty="0"/>
              <a:t> to stable storage and cut off the lineage. Note that these datasets are immutable, so checkpointing can be done asynchronously without blocking the computation.</a:t>
            </a:r>
            <a:endParaRPr lang="en-US" dirty="0"/>
          </a:p>
        </p:txBody>
      </p:sp>
      <p:sp>
        <p:nvSpPr>
          <p:cNvPr id="4" name="Slide Number Placeholder 3"/>
          <p:cNvSpPr>
            <a:spLocks noGrp="1"/>
          </p:cNvSpPr>
          <p:nvPr>
            <p:ph type="sldNum" sz="quarter" idx="10"/>
          </p:nvPr>
        </p:nvSpPr>
        <p:spPr/>
        <p:txBody>
          <a:bodyPr/>
          <a:lstStyle/>
          <a:p>
            <a:fld id="{FA0A2FDD-76FB-D145-B04D-DC356D4E434B}" type="slidenum">
              <a:rPr lang="en-US" smtClean="0"/>
              <a:t>81</a:t>
            </a:fld>
            <a:endParaRPr lang="en-US"/>
          </a:p>
        </p:txBody>
      </p:sp>
    </p:spTree>
    <p:extLst>
      <p:ext uri="{BB962C8B-B14F-4D97-AF65-F5344CB8AC3E}">
        <p14:creationId xmlns:p14="http://schemas.microsoft.com/office/powerpoint/2010/main" val="1283463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4D72FB-FFC0-F64D-B6DF-4B8F529D22BC}" type="slidenum">
              <a:rPr kumimoji="1" lang="zh-CN" altLang="en-US" smtClean="0"/>
              <a:t>85</a:t>
            </a:fld>
            <a:endParaRPr kumimoji="1" lang="zh-CN" altLang="en-US"/>
          </a:p>
        </p:txBody>
      </p:sp>
    </p:spTree>
    <p:extLst>
      <p:ext uri="{BB962C8B-B14F-4D97-AF65-F5344CB8AC3E}">
        <p14:creationId xmlns:p14="http://schemas.microsoft.com/office/powerpoint/2010/main" val="987528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KeyBy</a:t>
            </a:r>
            <a:r>
              <a:rPr kumimoji="1" lang="zh-CN" altLang="en-US" dirty="0"/>
              <a:t> </a:t>
            </a:r>
            <a:r>
              <a:rPr kumimoji="1" lang="en-US" altLang="zh-CN" dirty="0"/>
              <a:t>–</a:t>
            </a:r>
            <a:r>
              <a:rPr kumimoji="1" lang="zh-CN" altLang="en-US" dirty="0"/>
              <a:t> </a:t>
            </a:r>
            <a:r>
              <a:rPr kumimoji="1" lang="en-US" altLang="zh-CN" dirty="0"/>
              <a:t>change</a:t>
            </a:r>
            <a:r>
              <a:rPr kumimoji="1" lang="zh-CN" altLang="en-US" dirty="0"/>
              <a:t> </a:t>
            </a:r>
            <a:r>
              <a:rPr kumimoji="1" lang="en-US" altLang="zh-CN" dirty="0" err="1"/>
              <a:t>datastream</a:t>
            </a:r>
            <a:r>
              <a:rPr kumimoji="1" lang="en-US" altLang="zh-CN" dirty="0"/>
              <a:t> into </a:t>
            </a:r>
            <a:r>
              <a:rPr kumimoji="1" lang="en-US" altLang="zh-CN" dirty="0" err="1"/>
              <a:t>KeyedStream</a:t>
            </a:r>
            <a:endParaRPr kumimoji="1" lang="en-US" altLang="zh-CN" dirty="0"/>
          </a:p>
          <a:p>
            <a:r>
              <a:rPr kumimoji="1" lang="en-US" altLang="zh-CN" dirty="0" err="1"/>
              <a:t>addSink</a:t>
            </a:r>
            <a:r>
              <a:rPr kumimoji="1" lang="en-US" altLang="zh-CN" dirty="0"/>
              <a:t> - add receivers</a:t>
            </a:r>
            <a:endParaRPr kumimoji="1" lang="zh-CN" altLang="en-US" dirty="0"/>
          </a:p>
        </p:txBody>
      </p:sp>
      <p:sp>
        <p:nvSpPr>
          <p:cNvPr id="4" name="灯片编号占位符 3"/>
          <p:cNvSpPr>
            <a:spLocks noGrp="1"/>
          </p:cNvSpPr>
          <p:nvPr>
            <p:ph type="sldNum" sz="quarter" idx="5"/>
          </p:nvPr>
        </p:nvSpPr>
        <p:spPr/>
        <p:txBody>
          <a:bodyPr/>
          <a:lstStyle/>
          <a:p>
            <a:fld id="{E24D72FB-FFC0-F64D-B6DF-4B8F529D22BC}" type="slidenum">
              <a:rPr kumimoji="1" lang="zh-CN" altLang="en-US" smtClean="0"/>
              <a:t>88</a:t>
            </a:fld>
            <a:endParaRPr kumimoji="1" lang="zh-CN" altLang="en-US"/>
          </a:p>
        </p:txBody>
      </p:sp>
    </p:spTree>
    <p:extLst>
      <p:ext uri="{BB962C8B-B14F-4D97-AF65-F5344CB8AC3E}">
        <p14:creationId xmlns:p14="http://schemas.microsoft.com/office/powerpoint/2010/main" val="2193513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zh-CN">
              <a:latin typeface="Calibri" charset="0"/>
              <a:ea typeface="宋体" charset="0"/>
            </a:endParaRPr>
          </a:p>
        </p:txBody>
      </p:sp>
      <p:sp>
        <p:nvSpPr>
          <p:cNvPr id="61444"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0DECC7A-93E3-8D42-AD12-59C2E6648653}" type="slidenum">
              <a:rPr lang="zh-CN" altLang="en-US">
                <a:latin typeface="Calibri" charset="0"/>
              </a:rPr>
              <a:pPr eaLnBrk="1" hangingPunct="1"/>
              <a:t>94</a:t>
            </a:fld>
            <a:endParaRPr lang="zh-CN" altLang="en-US">
              <a:latin typeface="Calibri" charset="0"/>
            </a:endParaRPr>
          </a:p>
        </p:txBody>
      </p:sp>
    </p:spTree>
    <p:extLst>
      <p:ext uri="{BB962C8B-B14F-4D97-AF65-F5344CB8AC3E}">
        <p14:creationId xmlns:p14="http://schemas.microsoft.com/office/powerpoint/2010/main" val="199362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Feeds: Reuters, Bloomberg and </a:t>
            </a:r>
            <a:r>
              <a:rPr lang="en-US" altLang="zh-CN" sz="1200" kern="1200" dirty="0" err="1">
                <a:solidFill>
                  <a:schemeClr val="tx1"/>
                </a:solidFill>
                <a:effectLst/>
                <a:latin typeface="+mn-lt"/>
                <a:ea typeface="+mn-ea"/>
                <a:cs typeface="+mn-cs"/>
              </a:rPr>
              <a:t>Infodyne</a:t>
            </a:r>
            <a:r>
              <a:rPr lang="en-US" altLang="zh-CN" sz="1200" kern="1200" dirty="0">
                <a:solidFill>
                  <a:schemeClr val="tx1"/>
                </a:solidFill>
                <a:effectLst/>
                <a:latin typeface="+mn-lt"/>
                <a:ea typeface="+mn-ea"/>
                <a:cs typeface="+mn-cs"/>
              </a:rPr>
              <a:t> </a:t>
            </a:r>
          </a:p>
          <a:p>
            <a:r>
              <a:rPr kumimoji="1" lang="en-US" altLang="zh-CN" dirty="0"/>
              <a:t>Providers: </a:t>
            </a:r>
            <a:r>
              <a:rPr lang="en-US" altLang="zh-CN" sz="1200" kern="1200" dirty="0">
                <a:solidFill>
                  <a:schemeClr val="tx1"/>
                </a:solidFill>
                <a:effectLst/>
                <a:latin typeface="+mn-lt"/>
                <a:ea typeface="+mn-ea"/>
                <a:cs typeface="+mn-cs"/>
              </a:rPr>
              <a:t>NYSE and NASD</a:t>
            </a:r>
          </a:p>
          <a:p>
            <a:endParaRPr kumimoji="1" lang="en-US" altLang="zh-CN"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receive an alert message each time there is a late tick from either provider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When 100 late ticks have been received from either provider, they wished to receive a special “this is really bad” message </a:t>
            </a:r>
            <a:endParaRPr lang="en-US" altLang="zh-CN"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accumulate late ticks from each of two exchanges, say NYSE, NASD</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Specifically, there are 4500 securities, 500 of which are “fast moving”. A stock tick on one of these securities is late if it occurs more than five seconds after the previous tick from the same security. The other 4000 symbols are slow moving, and a tick is late if 60 seconds have elapsed since the previous tick. There are two feed providers and the company wished to receive an alert message each time there is a late tick from either provider. In addition, they wished to maintain a counter for each provider. When 100 late ticks have been received from either provider, they wished to receive a special “this is really bad” message and then to suppress the subsequent individual tick reports The last wrinkle in the company’s specification was that they wished to accumulate late ticks from each of two exchanges, say NYSE and NASD, regardless of which feed vendor produced the late data. If 100 late messages were received from either exchange through either feed vendor, they wished to receive two additional special messages. In summary, they want four counters, each counting to 100, with a resulting special message. An abstract representation of the query diagram for this task is shown in Figure 3</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E24D72FB-FFC0-F64D-B6DF-4B8F529D22BC}" type="slidenum">
              <a:rPr kumimoji="1" lang="zh-CN" altLang="en-US" smtClean="0"/>
              <a:t>11</a:t>
            </a:fld>
            <a:endParaRPr kumimoji="1" lang="zh-CN" altLang="en-US"/>
          </a:p>
        </p:txBody>
      </p:sp>
    </p:spTree>
    <p:extLst>
      <p:ext uri="{BB962C8B-B14F-4D97-AF65-F5344CB8AC3E}">
        <p14:creationId xmlns:p14="http://schemas.microsoft.com/office/powerpoint/2010/main" val="2683392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Extract,</a:t>
            </a:r>
            <a:r>
              <a:rPr kumimoji="1" lang="zh-CN" altLang="en-US" dirty="0"/>
              <a:t> </a:t>
            </a:r>
            <a:r>
              <a:rPr kumimoji="1" lang="en-US" altLang="zh-CN" dirty="0"/>
              <a:t>Transform</a:t>
            </a:r>
            <a:r>
              <a:rPr kumimoji="1" lang="zh-CN" altLang="en-US" dirty="0"/>
              <a:t> </a:t>
            </a:r>
            <a:r>
              <a:rPr kumimoji="1" lang="en-US" altLang="zh-CN" dirty="0"/>
              <a:t>and</a:t>
            </a:r>
            <a:r>
              <a:rPr kumimoji="1" lang="zh-CN" altLang="en-US" dirty="0"/>
              <a:t> </a:t>
            </a:r>
            <a:r>
              <a:rPr kumimoji="1" lang="en-US" altLang="zh-CN" dirty="0"/>
              <a:t>Load</a:t>
            </a:r>
            <a:endParaRPr kumimoji="1" lang="zh-CN" altLang="en-US" dirty="0"/>
          </a:p>
        </p:txBody>
      </p:sp>
      <p:sp>
        <p:nvSpPr>
          <p:cNvPr id="4" name="幻灯片编号占位符 3"/>
          <p:cNvSpPr>
            <a:spLocks noGrp="1"/>
          </p:cNvSpPr>
          <p:nvPr>
            <p:ph type="sldNum" sz="quarter" idx="10"/>
          </p:nvPr>
        </p:nvSpPr>
        <p:spPr/>
        <p:txBody>
          <a:bodyPr/>
          <a:lstStyle/>
          <a:p>
            <a:fld id="{E24D72FB-FFC0-F64D-B6DF-4B8F529D22BC}" type="slidenum">
              <a:rPr kumimoji="1" lang="zh-CN" altLang="en-US" smtClean="0"/>
              <a:t>17</a:t>
            </a:fld>
            <a:endParaRPr kumimoji="1" lang="zh-CN" altLang="en-US"/>
          </a:p>
        </p:txBody>
      </p:sp>
    </p:spTree>
    <p:extLst>
      <p:ext uri="{BB962C8B-B14F-4D97-AF65-F5344CB8AC3E}">
        <p14:creationId xmlns:p14="http://schemas.microsoft.com/office/powerpoint/2010/main" val="174411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B274E8-2131-404B-AC0C-4E91E7865204}" type="slidenum">
              <a:rPr lang="en-US" smtClean="0"/>
              <a:t>21</a:t>
            </a:fld>
            <a:endParaRPr lang="en-US"/>
          </a:p>
        </p:txBody>
      </p:sp>
    </p:spTree>
    <p:extLst>
      <p:ext uri="{BB962C8B-B14F-4D97-AF65-F5344CB8AC3E}">
        <p14:creationId xmlns:p14="http://schemas.microsoft.com/office/powerpoint/2010/main" val="427745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AB274E8-2131-404B-AC0C-4E91E7865204}" type="slidenum">
              <a:rPr lang="en-US" smtClean="0"/>
              <a:t>22</a:t>
            </a:fld>
            <a:endParaRPr lang="en-US"/>
          </a:p>
        </p:txBody>
      </p:sp>
    </p:spTree>
    <p:extLst>
      <p:ext uri="{BB962C8B-B14F-4D97-AF65-F5344CB8AC3E}">
        <p14:creationId xmlns:p14="http://schemas.microsoft.com/office/powerpoint/2010/main" val="2915171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Show</a:t>
            </a:r>
            <a:r>
              <a:rPr kumimoji="1" lang="zh-CN" altLang="en-US" dirty="0"/>
              <a:t> </a:t>
            </a:r>
            <a:r>
              <a:rPr kumimoji="1" lang="en-US" altLang="zh-CN" dirty="0"/>
              <a:t>Queue</a:t>
            </a:r>
            <a:r>
              <a:rPr kumimoji="1" lang="zh-CN" altLang="en-US" dirty="0"/>
              <a:t> </a:t>
            </a:r>
            <a:r>
              <a:rPr kumimoji="1" lang="en-US" altLang="zh-CN" dirty="0"/>
              <a:t>here,</a:t>
            </a:r>
            <a:r>
              <a:rPr kumimoji="1" lang="zh-CN" altLang="en-US" dirty="0"/>
              <a:t> </a:t>
            </a:r>
            <a:r>
              <a:rPr kumimoji="1" lang="en-US" altLang="zh-CN" dirty="0"/>
              <a:t>multiple</a:t>
            </a:r>
            <a:r>
              <a:rPr kumimoji="1" lang="zh-CN" altLang="en-US" dirty="0"/>
              <a:t> </a:t>
            </a:r>
            <a:r>
              <a:rPr kumimoji="1" lang="en-US" altLang="zh-CN" dirty="0"/>
              <a:t>producers,</a:t>
            </a:r>
            <a:r>
              <a:rPr kumimoji="1" lang="zh-CN" altLang="en-US" dirty="0"/>
              <a:t> </a:t>
            </a:r>
            <a:r>
              <a:rPr kumimoji="1" lang="en-US" altLang="zh-CN" dirty="0"/>
              <a:t>multiple</a:t>
            </a:r>
            <a:r>
              <a:rPr kumimoji="1" lang="zh-CN" altLang="en-US" dirty="0"/>
              <a:t> </a:t>
            </a:r>
            <a:r>
              <a:rPr kumimoji="1" lang="en-US" altLang="zh-CN" dirty="0"/>
              <a:t>consumers</a:t>
            </a:r>
          </a:p>
          <a:p>
            <a:r>
              <a:rPr kumimoji="1" lang="en-US" altLang="zh-CN" dirty="0"/>
              <a:t>Queue</a:t>
            </a:r>
            <a:r>
              <a:rPr kumimoji="1" lang="zh-CN" altLang="en-US" dirty="0"/>
              <a:t> </a:t>
            </a:r>
            <a:r>
              <a:rPr kumimoji="1" lang="en-US" altLang="zh-CN" dirty="0"/>
              <a:t>buffers</a:t>
            </a:r>
            <a:r>
              <a:rPr kumimoji="1" lang="zh-CN" altLang="en-US" dirty="0"/>
              <a:t> </a:t>
            </a:r>
            <a:r>
              <a:rPr kumimoji="1" lang="en-US" altLang="zh-CN" dirty="0"/>
              <a:t>the</a:t>
            </a:r>
            <a:r>
              <a:rPr kumimoji="1" lang="zh-CN" altLang="en-US" dirty="0"/>
              <a:t> </a:t>
            </a:r>
            <a:r>
              <a:rPr kumimoji="1" lang="en-US" altLang="zh-CN" dirty="0"/>
              <a:t>content</a:t>
            </a:r>
            <a:r>
              <a:rPr kumimoji="1" lang="zh-CN" altLang="en-US" dirty="0"/>
              <a:t> </a:t>
            </a:r>
            <a:r>
              <a:rPr kumimoji="1" lang="en-US" altLang="zh-CN" dirty="0"/>
              <a:t>for</a:t>
            </a:r>
            <a:r>
              <a:rPr kumimoji="1" lang="zh-CN" altLang="en-US" dirty="0"/>
              <a:t> </a:t>
            </a:r>
            <a:r>
              <a:rPr kumimoji="1" lang="en-US" altLang="zh-CN" dirty="0"/>
              <a:t>temporary</a:t>
            </a:r>
            <a:r>
              <a:rPr kumimoji="1" lang="zh-CN" altLang="en-US" dirty="0"/>
              <a:t> </a:t>
            </a:r>
            <a:r>
              <a:rPr kumimoji="1" lang="en-US" altLang="zh-CN" dirty="0"/>
              <a:t>unmatched</a:t>
            </a:r>
            <a:r>
              <a:rPr kumimoji="1" lang="zh-CN" altLang="en-US" dirty="0"/>
              <a:t> </a:t>
            </a:r>
            <a:r>
              <a:rPr kumimoji="1" lang="en-US" altLang="zh-CN" dirty="0"/>
              <a:t>producer/consumer</a:t>
            </a:r>
            <a:r>
              <a:rPr kumimoji="1" lang="zh-CN" altLang="en-US" dirty="0"/>
              <a:t> </a:t>
            </a:r>
            <a:r>
              <a:rPr kumimoji="1" lang="en-US" altLang="zh-CN" dirty="0"/>
              <a:t>speed</a:t>
            </a:r>
          </a:p>
          <a:p>
            <a:r>
              <a:rPr kumimoji="1" lang="en-US" altLang="zh-CN" dirty="0"/>
              <a:t>Also</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topics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queue</a:t>
            </a:r>
            <a:r>
              <a:rPr kumimoji="1" lang="zh-CN" altLang="en-US" dirty="0"/>
              <a:t> </a:t>
            </a:r>
            <a:r>
              <a:rPr kumimoji="1" lang="en-US" altLang="zh-CN" dirty="0"/>
              <a:t>which</a:t>
            </a:r>
            <a:r>
              <a:rPr kumimoji="1" lang="zh-CN" altLang="en-US" dirty="0"/>
              <a:t> </a:t>
            </a:r>
            <a:r>
              <a:rPr kumimoji="1" lang="en-US" altLang="zh-CN" dirty="0"/>
              <a:t>route</a:t>
            </a:r>
            <a:r>
              <a:rPr kumimoji="1" lang="zh-CN" altLang="en-US" dirty="0"/>
              <a:t> </a:t>
            </a:r>
            <a:r>
              <a:rPr kumimoji="1" lang="en-US" altLang="zh-CN" dirty="0"/>
              <a:t>the</a:t>
            </a:r>
            <a:r>
              <a:rPr kumimoji="1" lang="zh-CN" altLang="en-US" dirty="0"/>
              <a:t> </a:t>
            </a:r>
            <a:r>
              <a:rPr kumimoji="1" lang="en-US" altLang="zh-CN" dirty="0"/>
              <a:t>specific</a:t>
            </a:r>
            <a:r>
              <a:rPr kumimoji="1" lang="zh-CN" altLang="en-US" dirty="0"/>
              <a:t> </a:t>
            </a:r>
            <a:r>
              <a:rPr kumimoji="1" lang="en-US" altLang="zh-CN" dirty="0"/>
              <a:t>message</a:t>
            </a:r>
            <a:r>
              <a:rPr kumimoji="1" lang="zh-CN" altLang="en-US" dirty="0"/>
              <a:t> </a:t>
            </a:r>
            <a:r>
              <a:rPr kumimoji="1" lang="en-US" altLang="zh-CN" dirty="0"/>
              <a:t>to</a:t>
            </a:r>
            <a:r>
              <a:rPr kumimoji="1" lang="zh-CN" altLang="en-US" dirty="0"/>
              <a:t> </a:t>
            </a:r>
            <a:r>
              <a:rPr kumimoji="1" lang="en-US" altLang="zh-CN" dirty="0"/>
              <a:t>consumers</a:t>
            </a:r>
          </a:p>
          <a:p>
            <a:r>
              <a:rPr kumimoji="1" lang="en-US" altLang="zh-CN" dirty="0"/>
              <a:t>Messages</a:t>
            </a:r>
            <a:r>
              <a:rPr kumimoji="1" lang="zh-CN" altLang="en-US" dirty="0"/>
              <a:t> </a:t>
            </a:r>
            <a:r>
              <a:rPr kumimoji="1" lang="en-US" altLang="zh-CN" dirty="0"/>
              <a:t>are</a:t>
            </a:r>
            <a:r>
              <a:rPr kumimoji="1" lang="zh-CN" altLang="en-US" dirty="0"/>
              <a:t> </a:t>
            </a:r>
            <a:r>
              <a:rPr kumimoji="1" lang="en-US" altLang="zh-CN" dirty="0"/>
              <a:t>also</a:t>
            </a:r>
            <a:r>
              <a:rPr kumimoji="1" lang="zh-CN" altLang="en-US" dirty="0"/>
              <a:t> </a:t>
            </a:r>
            <a:r>
              <a:rPr kumimoji="1" lang="en-US" altLang="zh-CN" dirty="0"/>
              <a:t>persisted</a:t>
            </a:r>
            <a:r>
              <a:rPr kumimoji="1" lang="zh-CN" altLang="en-US" dirty="0"/>
              <a:t> </a:t>
            </a:r>
            <a:r>
              <a:rPr kumimoji="1" lang="en-US" altLang="zh-CN" dirty="0"/>
              <a:t>to</a:t>
            </a:r>
            <a:r>
              <a:rPr kumimoji="1" lang="zh-CN" altLang="en-US" dirty="0"/>
              <a:t> </a:t>
            </a:r>
            <a:r>
              <a:rPr kumimoji="1" lang="en-US" altLang="zh-CN" dirty="0"/>
              <a:t>allow</a:t>
            </a:r>
            <a:r>
              <a:rPr kumimoji="1" lang="zh-CN" altLang="en-US" dirty="0"/>
              <a:t> 容错</a:t>
            </a:r>
          </a:p>
        </p:txBody>
      </p:sp>
      <p:sp>
        <p:nvSpPr>
          <p:cNvPr id="4" name="幻灯片编号占位符 3"/>
          <p:cNvSpPr>
            <a:spLocks noGrp="1"/>
          </p:cNvSpPr>
          <p:nvPr>
            <p:ph type="sldNum" sz="quarter" idx="10"/>
          </p:nvPr>
        </p:nvSpPr>
        <p:spPr/>
        <p:txBody>
          <a:bodyPr/>
          <a:lstStyle/>
          <a:p>
            <a:fld id="{0AB274E8-2131-404B-AC0C-4E91E7865204}" type="slidenum">
              <a:rPr lang="en-US" smtClean="0"/>
              <a:t>23</a:t>
            </a:fld>
            <a:endParaRPr lang="en-US"/>
          </a:p>
        </p:txBody>
      </p:sp>
    </p:spTree>
    <p:extLst>
      <p:ext uri="{BB962C8B-B14F-4D97-AF65-F5344CB8AC3E}">
        <p14:creationId xmlns:p14="http://schemas.microsoft.com/office/powerpoint/2010/main" val="1099610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Show</a:t>
            </a:r>
            <a:r>
              <a:rPr kumimoji="1" lang="zh-CN" altLang="en-US" dirty="0"/>
              <a:t> </a:t>
            </a:r>
            <a:r>
              <a:rPr kumimoji="1" lang="en-US" altLang="zh-CN" dirty="0"/>
              <a:t>Queue</a:t>
            </a:r>
            <a:r>
              <a:rPr kumimoji="1" lang="zh-CN" altLang="en-US" dirty="0"/>
              <a:t> </a:t>
            </a:r>
            <a:r>
              <a:rPr kumimoji="1" lang="en-US" altLang="zh-CN" dirty="0"/>
              <a:t>here,</a:t>
            </a:r>
            <a:r>
              <a:rPr kumimoji="1" lang="zh-CN" altLang="en-US" dirty="0"/>
              <a:t> </a:t>
            </a:r>
            <a:r>
              <a:rPr kumimoji="1" lang="en-US" altLang="zh-CN" dirty="0"/>
              <a:t>multiple</a:t>
            </a:r>
            <a:r>
              <a:rPr kumimoji="1" lang="zh-CN" altLang="en-US" dirty="0"/>
              <a:t> </a:t>
            </a:r>
            <a:r>
              <a:rPr kumimoji="1" lang="en-US" altLang="zh-CN" dirty="0"/>
              <a:t>producers,</a:t>
            </a:r>
            <a:r>
              <a:rPr kumimoji="1" lang="zh-CN" altLang="en-US" dirty="0"/>
              <a:t> </a:t>
            </a:r>
            <a:r>
              <a:rPr kumimoji="1" lang="en-US" altLang="zh-CN" dirty="0"/>
              <a:t>multiple</a:t>
            </a:r>
            <a:r>
              <a:rPr kumimoji="1" lang="zh-CN" altLang="en-US" dirty="0"/>
              <a:t> </a:t>
            </a:r>
            <a:r>
              <a:rPr kumimoji="1" lang="en-US" altLang="zh-CN" dirty="0"/>
              <a:t>consumers</a:t>
            </a:r>
          </a:p>
          <a:p>
            <a:r>
              <a:rPr kumimoji="1" lang="en-US" altLang="zh-CN" dirty="0"/>
              <a:t>Queue</a:t>
            </a:r>
            <a:r>
              <a:rPr kumimoji="1" lang="zh-CN" altLang="en-US" dirty="0"/>
              <a:t> </a:t>
            </a:r>
            <a:r>
              <a:rPr kumimoji="1" lang="en-US" altLang="zh-CN" dirty="0"/>
              <a:t>buffers</a:t>
            </a:r>
            <a:r>
              <a:rPr kumimoji="1" lang="zh-CN" altLang="en-US" dirty="0"/>
              <a:t> </a:t>
            </a:r>
            <a:r>
              <a:rPr kumimoji="1" lang="en-US" altLang="zh-CN" dirty="0"/>
              <a:t>the</a:t>
            </a:r>
            <a:r>
              <a:rPr kumimoji="1" lang="zh-CN" altLang="en-US" dirty="0"/>
              <a:t> </a:t>
            </a:r>
            <a:r>
              <a:rPr kumimoji="1" lang="en-US" altLang="zh-CN" dirty="0"/>
              <a:t>content</a:t>
            </a:r>
            <a:r>
              <a:rPr kumimoji="1" lang="zh-CN" altLang="en-US" dirty="0"/>
              <a:t> </a:t>
            </a:r>
            <a:r>
              <a:rPr kumimoji="1" lang="en-US" altLang="zh-CN" dirty="0"/>
              <a:t>for</a:t>
            </a:r>
            <a:r>
              <a:rPr kumimoji="1" lang="zh-CN" altLang="en-US" dirty="0"/>
              <a:t> </a:t>
            </a:r>
            <a:r>
              <a:rPr kumimoji="1" lang="en-US" altLang="zh-CN" dirty="0"/>
              <a:t>temporary</a:t>
            </a:r>
            <a:r>
              <a:rPr kumimoji="1" lang="zh-CN" altLang="en-US" dirty="0"/>
              <a:t> </a:t>
            </a:r>
            <a:r>
              <a:rPr kumimoji="1" lang="en-US" altLang="zh-CN" dirty="0"/>
              <a:t>unmatched</a:t>
            </a:r>
            <a:r>
              <a:rPr kumimoji="1" lang="zh-CN" altLang="en-US" dirty="0"/>
              <a:t> </a:t>
            </a:r>
            <a:r>
              <a:rPr kumimoji="1" lang="en-US" altLang="zh-CN" dirty="0"/>
              <a:t>producer/consumer</a:t>
            </a:r>
            <a:r>
              <a:rPr kumimoji="1" lang="zh-CN" altLang="en-US" dirty="0"/>
              <a:t> </a:t>
            </a:r>
            <a:r>
              <a:rPr kumimoji="1" lang="en-US" altLang="zh-CN" dirty="0"/>
              <a:t>speed</a:t>
            </a:r>
          </a:p>
          <a:p>
            <a:r>
              <a:rPr kumimoji="1" lang="en-US" altLang="zh-CN" dirty="0"/>
              <a:t>Also</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topics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queue</a:t>
            </a:r>
            <a:r>
              <a:rPr kumimoji="1" lang="zh-CN" altLang="en-US" dirty="0"/>
              <a:t> </a:t>
            </a:r>
            <a:r>
              <a:rPr kumimoji="1" lang="en-US" altLang="zh-CN" dirty="0"/>
              <a:t>which</a:t>
            </a:r>
            <a:r>
              <a:rPr kumimoji="1" lang="zh-CN" altLang="en-US" dirty="0"/>
              <a:t> </a:t>
            </a:r>
            <a:r>
              <a:rPr kumimoji="1" lang="en-US" altLang="zh-CN" dirty="0"/>
              <a:t>route</a:t>
            </a:r>
            <a:r>
              <a:rPr kumimoji="1" lang="zh-CN" altLang="en-US" dirty="0"/>
              <a:t> </a:t>
            </a:r>
            <a:r>
              <a:rPr kumimoji="1" lang="en-US" altLang="zh-CN" dirty="0"/>
              <a:t>the</a:t>
            </a:r>
            <a:r>
              <a:rPr kumimoji="1" lang="zh-CN" altLang="en-US" dirty="0"/>
              <a:t> </a:t>
            </a:r>
            <a:r>
              <a:rPr kumimoji="1" lang="en-US" altLang="zh-CN" dirty="0"/>
              <a:t>specific</a:t>
            </a:r>
            <a:r>
              <a:rPr kumimoji="1" lang="zh-CN" altLang="en-US" dirty="0"/>
              <a:t> </a:t>
            </a:r>
            <a:r>
              <a:rPr kumimoji="1" lang="en-US" altLang="zh-CN" dirty="0"/>
              <a:t>message</a:t>
            </a:r>
            <a:r>
              <a:rPr kumimoji="1" lang="zh-CN" altLang="en-US" dirty="0"/>
              <a:t> </a:t>
            </a:r>
            <a:r>
              <a:rPr kumimoji="1" lang="en-US" altLang="zh-CN" dirty="0"/>
              <a:t>to</a:t>
            </a:r>
            <a:r>
              <a:rPr kumimoji="1" lang="zh-CN" altLang="en-US" dirty="0"/>
              <a:t> </a:t>
            </a:r>
            <a:r>
              <a:rPr kumimoji="1" lang="en-US" altLang="zh-CN" dirty="0"/>
              <a:t>consumers</a:t>
            </a:r>
          </a:p>
          <a:p>
            <a:r>
              <a:rPr kumimoji="1" lang="en-US" altLang="zh-CN" dirty="0"/>
              <a:t>Messages</a:t>
            </a:r>
            <a:r>
              <a:rPr kumimoji="1" lang="zh-CN" altLang="en-US" dirty="0"/>
              <a:t> </a:t>
            </a:r>
            <a:r>
              <a:rPr kumimoji="1" lang="en-US" altLang="zh-CN" dirty="0"/>
              <a:t>are</a:t>
            </a:r>
            <a:r>
              <a:rPr kumimoji="1" lang="zh-CN" altLang="en-US" dirty="0"/>
              <a:t> </a:t>
            </a:r>
            <a:r>
              <a:rPr kumimoji="1" lang="en-US" altLang="zh-CN" dirty="0"/>
              <a:t>also</a:t>
            </a:r>
            <a:r>
              <a:rPr kumimoji="1" lang="zh-CN" altLang="en-US" dirty="0"/>
              <a:t> </a:t>
            </a:r>
            <a:r>
              <a:rPr kumimoji="1" lang="en-US" altLang="zh-CN" dirty="0"/>
              <a:t>persisted</a:t>
            </a:r>
            <a:r>
              <a:rPr kumimoji="1" lang="zh-CN" altLang="en-US" dirty="0"/>
              <a:t> </a:t>
            </a:r>
            <a:r>
              <a:rPr kumimoji="1" lang="en-US" altLang="zh-CN" dirty="0"/>
              <a:t>to</a:t>
            </a:r>
            <a:r>
              <a:rPr kumimoji="1" lang="zh-CN" altLang="en-US" dirty="0"/>
              <a:t> </a:t>
            </a:r>
            <a:r>
              <a:rPr kumimoji="1" lang="en-US" altLang="zh-CN" dirty="0"/>
              <a:t>allow</a:t>
            </a:r>
            <a:r>
              <a:rPr kumimoji="1" lang="zh-CN" altLang="en-US" dirty="0"/>
              <a:t> 容错</a:t>
            </a:r>
          </a:p>
          <a:p>
            <a:endParaRPr kumimoji="1" lang="zh-CN" altLang="en-US" dirty="0"/>
          </a:p>
        </p:txBody>
      </p:sp>
      <p:sp>
        <p:nvSpPr>
          <p:cNvPr id="4" name="幻灯片编号占位符 3"/>
          <p:cNvSpPr>
            <a:spLocks noGrp="1"/>
          </p:cNvSpPr>
          <p:nvPr>
            <p:ph type="sldNum" sz="quarter" idx="10"/>
          </p:nvPr>
        </p:nvSpPr>
        <p:spPr/>
        <p:txBody>
          <a:bodyPr/>
          <a:lstStyle/>
          <a:p>
            <a:fld id="{0AB274E8-2131-404B-AC0C-4E91E7865204}" type="slidenum">
              <a:rPr lang="en-US" smtClean="0"/>
              <a:t>25</a:t>
            </a:fld>
            <a:endParaRPr lang="en-US"/>
          </a:p>
        </p:txBody>
      </p:sp>
    </p:spTree>
    <p:extLst>
      <p:ext uri="{BB962C8B-B14F-4D97-AF65-F5344CB8AC3E}">
        <p14:creationId xmlns:p14="http://schemas.microsoft.com/office/powerpoint/2010/main" val="4132819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8AACDB0-31B1-9545-AE74-78C3662FF07D}" type="datetimeFigureOut">
              <a:rPr kumimoji="1" lang="zh-CN" altLang="en-US" smtClean="0"/>
              <a:t>2023/12/3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2623603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8AACDB0-31B1-9545-AE74-78C3662FF07D}" type="datetimeFigureOut">
              <a:rPr kumimoji="1" lang="zh-CN" altLang="en-US" smtClean="0"/>
              <a:t>2023/12/3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1357651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8AACDB0-31B1-9545-AE74-78C3662FF07D}" type="datetimeFigureOut">
              <a:rPr kumimoji="1" lang="zh-CN" altLang="en-US" smtClean="0"/>
              <a:t>2023/12/3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3672143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8AACDB0-31B1-9545-AE74-78C3662FF07D}" type="datetimeFigureOut">
              <a:rPr kumimoji="1" lang="zh-CN" altLang="en-US" smtClean="0"/>
              <a:t>2023/12/3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234242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8AACDB0-31B1-9545-AE74-78C3662FF07D}" type="datetimeFigureOut">
              <a:rPr kumimoji="1" lang="zh-CN" altLang="en-US" smtClean="0"/>
              <a:t>2023/12/3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746588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8AACDB0-31B1-9545-AE74-78C3662FF07D}" type="datetimeFigureOut">
              <a:rPr kumimoji="1" lang="zh-CN" altLang="en-US" smtClean="0"/>
              <a:t>2023/12/3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355005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8AACDB0-31B1-9545-AE74-78C3662FF07D}" type="datetimeFigureOut">
              <a:rPr kumimoji="1" lang="zh-CN" altLang="en-US" smtClean="0"/>
              <a:t>2023/12/3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362942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8AACDB0-31B1-9545-AE74-78C3662FF07D}" type="datetimeFigureOut">
              <a:rPr kumimoji="1" lang="zh-CN" altLang="en-US" smtClean="0"/>
              <a:t>2023/12/3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253751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AACDB0-31B1-9545-AE74-78C3662FF07D}" type="datetimeFigureOut">
              <a:rPr kumimoji="1" lang="zh-CN" altLang="en-US" smtClean="0"/>
              <a:t>2023/12/3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3655937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8AACDB0-31B1-9545-AE74-78C3662FF07D}" type="datetimeFigureOut">
              <a:rPr kumimoji="1" lang="zh-CN" altLang="en-US" smtClean="0"/>
              <a:t>2023/12/3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1138827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8AACDB0-31B1-9545-AE74-78C3662FF07D}" type="datetimeFigureOut">
              <a:rPr kumimoji="1" lang="zh-CN" altLang="en-US" smtClean="0"/>
              <a:t>2023/12/3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205571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ACDB0-31B1-9545-AE74-78C3662FF07D}" type="datetimeFigureOut">
              <a:rPr kumimoji="1" lang="zh-CN" altLang="en-US" smtClean="0"/>
              <a:t>2023/12/3</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53611-9E9F-9044-9B72-372ECFE30791}" type="slidenum">
              <a:rPr kumimoji="1" lang="zh-CN" altLang="en-US" smtClean="0"/>
              <a:t>‹#›</a:t>
            </a:fld>
            <a:endParaRPr kumimoji="1" lang="zh-CN" altLang="en-US"/>
          </a:p>
        </p:txBody>
      </p:sp>
    </p:spTree>
    <p:extLst>
      <p:ext uri="{BB962C8B-B14F-4D97-AF65-F5344CB8AC3E}">
        <p14:creationId xmlns:p14="http://schemas.microsoft.com/office/powerpoint/2010/main" val="897114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hyperlink" Target="http://www.redaktion.tu-berlin.de/fileadmin/fg131/Publikation/Papers/Stream_Benchmarks_ICDE18-CRC.pdf" TargetMode="Externa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1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hyperlink" Target="https://cs.stanford.edu/~matei/papers/2013/sosp_spark_streaming.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1.wdp"/></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dirty="0"/>
              <a:t>Introduction to Big Data Systems</a:t>
            </a:r>
            <a:br>
              <a:rPr kumimoji="1" lang="zh-CN" altLang="en-US" dirty="0"/>
            </a:br>
            <a:endParaRPr kumimoji="1" lang="zh-CN" altLang="en-US" dirty="0"/>
          </a:p>
        </p:txBody>
      </p:sp>
      <p:sp>
        <p:nvSpPr>
          <p:cNvPr id="3" name="副标题 2"/>
          <p:cNvSpPr>
            <a:spLocks noGrp="1"/>
          </p:cNvSpPr>
          <p:nvPr>
            <p:ph type="subTitle" idx="1"/>
          </p:nvPr>
        </p:nvSpPr>
        <p:spPr/>
        <p:txBody>
          <a:bodyPr>
            <a:normAutofit fontScale="70000" lnSpcReduction="20000"/>
          </a:bodyPr>
          <a:lstStyle/>
          <a:p>
            <a:br>
              <a:rPr kumimoji="1" lang="en-US" altLang="zh-CN" dirty="0"/>
            </a:br>
            <a:r>
              <a:rPr kumimoji="1" lang="en-US" altLang="zh-CN" dirty="0"/>
              <a:t>Lecture</a:t>
            </a:r>
            <a:r>
              <a:rPr kumimoji="1" lang="zh-CN" altLang="en-US" dirty="0"/>
              <a:t> </a:t>
            </a:r>
            <a:r>
              <a:rPr kumimoji="1" lang="en-US" altLang="zh-CN" dirty="0"/>
              <a:t>10.</a:t>
            </a:r>
            <a:r>
              <a:rPr kumimoji="1" lang="zh-CN" altLang="en-US" dirty="0"/>
              <a:t> </a:t>
            </a:r>
            <a:r>
              <a:rPr kumimoji="1" lang="en-US" altLang="zh-CN" dirty="0"/>
              <a:t>Stream</a:t>
            </a:r>
            <a:r>
              <a:rPr kumimoji="1" lang="zh-CN" altLang="en-US" dirty="0"/>
              <a:t> </a:t>
            </a:r>
            <a:r>
              <a:rPr kumimoji="1" lang="en-US" altLang="zh-CN" dirty="0"/>
              <a:t>Processing</a:t>
            </a:r>
          </a:p>
          <a:p>
            <a:endParaRPr kumimoji="1" lang="en-US" altLang="zh-CN" dirty="0"/>
          </a:p>
          <a:p>
            <a:r>
              <a:rPr kumimoji="1" lang="en-US" altLang="zh-CN" dirty="0"/>
              <a:t>Wenguang</a:t>
            </a:r>
            <a:r>
              <a:rPr kumimoji="1" lang="zh-CN" altLang="en-US" dirty="0"/>
              <a:t> </a:t>
            </a:r>
            <a:r>
              <a:rPr kumimoji="1" lang="en-US" altLang="zh-CN" dirty="0"/>
              <a:t>CHEN</a:t>
            </a:r>
          </a:p>
          <a:p>
            <a:r>
              <a:rPr kumimoji="1" lang="en-US" altLang="zh-CN" dirty="0"/>
              <a:t>Tsinghua</a:t>
            </a:r>
            <a:r>
              <a:rPr kumimoji="1" lang="zh-CN" altLang="en-US" dirty="0"/>
              <a:t> </a:t>
            </a:r>
            <a:r>
              <a:rPr kumimoji="1" lang="en-US" altLang="zh-CN" dirty="0"/>
              <a:t>University</a:t>
            </a:r>
            <a:endParaRPr kumimoji="1" lang="zh-CN" altLang="en-US" dirty="0"/>
          </a:p>
        </p:txBody>
      </p:sp>
    </p:spTree>
    <p:extLst>
      <p:ext uri="{BB962C8B-B14F-4D97-AF65-F5344CB8AC3E}">
        <p14:creationId xmlns:p14="http://schemas.microsoft.com/office/powerpoint/2010/main" val="2236242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View</a:t>
            </a:r>
            <a:r>
              <a:rPr kumimoji="1" lang="zh-CN" altLang="en-US" dirty="0"/>
              <a:t> </a:t>
            </a:r>
            <a:r>
              <a:rPr kumimoji="1" lang="en-US" altLang="zh-CN" dirty="0"/>
              <a:t>stream</a:t>
            </a:r>
            <a:r>
              <a:rPr kumimoji="1" lang="zh-CN" altLang="en-US" dirty="0"/>
              <a:t> </a:t>
            </a:r>
            <a:r>
              <a:rPr kumimoji="1" lang="en-US" altLang="zh-CN" dirty="0"/>
              <a:t>processing</a:t>
            </a:r>
            <a:r>
              <a:rPr kumimoji="1" lang="zh-CN" altLang="en-US" dirty="0"/>
              <a:t> </a:t>
            </a:r>
            <a:r>
              <a:rPr kumimoji="1" lang="en-US" altLang="zh-CN" dirty="0"/>
              <a:t>as</a:t>
            </a:r>
            <a:r>
              <a:rPr kumimoji="1" lang="zh-CN" altLang="en-US" dirty="0"/>
              <a:t> </a:t>
            </a:r>
            <a:r>
              <a:rPr kumimoji="1" lang="en-US" altLang="zh-CN" dirty="0"/>
              <a:t>state</a:t>
            </a:r>
            <a:r>
              <a:rPr kumimoji="1" lang="zh-CN" altLang="en-US" dirty="0"/>
              <a:t> </a:t>
            </a:r>
            <a:r>
              <a:rPr kumimoji="1" lang="en-US" altLang="zh-CN" dirty="0"/>
              <a:t>transitions</a:t>
            </a:r>
            <a:endParaRPr kumimoji="1" lang="zh-CN" altLang="en-US" dirty="0"/>
          </a:p>
        </p:txBody>
      </p:sp>
      <p:sp>
        <p:nvSpPr>
          <p:cNvPr id="4" name="椭圆 3"/>
          <p:cNvSpPr/>
          <p:nvPr/>
        </p:nvSpPr>
        <p:spPr>
          <a:xfrm>
            <a:off x="474303" y="3161653"/>
            <a:ext cx="1162843" cy="14282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a:t>S1</a:t>
            </a:r>
            <a:endParaRPr kumimoji="1" lang="zh-CN" altLang="en-US" sz="2400" dirty="0"/>
          </a:p>
        </p:txBody>
      </p:sp>
      <p:sp>
        <p:nvSpPr>
          <p:cNvPr id="6" name="椭圆 5"/>
          <p:cNvSpPr/>
          <p:nvPr/>
        </p:nvSpPr>
        <p:spPr>
          <a:xfrm>
            <a:off x="3104790" y="3161653"/>
            <a:ext cx="1162843" cy="14282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a:t>S</a:t>
            </a:r>
            <a:r>
              <a:rPr kumimoji="1" lang="zh-CN" altLang="zh-CN" sz="2400" dirty="0"/>
              <a:t>2</a:t>
            </a:r>
            <a:endParaRPr kumimoji="1" lang="zh-CN" altLang="en-US" sz="2400" dirty="0"/>
          </a:p>
        </p:txBody>
      </p:sp>
      <p:sp>
        <p:nvSpPr>
          <p:cNvPr id="7" name="椭圆 6"/>
          <p:cNvSpPr/>
          <p:nvPr/>
        </p:nvSpPr>
        <p:spPr>
          <a:xfrm>
            <a:off x="5674678" y="3161653"/>
            <a:ext cx="1162843" cy="14282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a:t>S</a:t>
            </a:r>
            <a:r>
              <a:rPr kumimoji="1" lang="zh-CN" altLang="zh-CN" sz="2400" dirty="0"/>
              <a:t>3</a:t>
            </a:r>
            <a:endParaRPr kumimoji="1" lang="zh-CN" altLang="en-US" sz="2400" dirty="0"/>
          </a:p>
        </p:txBody>
      </p:sp>
      <p:cxnSp>
        <p:nvCxnSpPr>
          <p:cNvPr id="9" name="直线箭头连接符 8"/>
          <p:cNvCxnSpPr>
            <a:stCxn id="4" idx="6"/>
            <a:endCxn id="6" idx="2"/>
          </p:cNvCxnSpPr>
          <p:nvPr/>
        </p:nvCxnSpPr>
        <p:spPr>
          <a:xfrm>
            <a:off x="1637145" y="3875763"/>
            <a:ext cx="14676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线箭头连接符 9"/>
          <p:cNvCxnSpPr/>
          <p:nvPr/>
        </p:nvCxnSpPr>
        <p:spPr>
          <a:xfrm>
            <a:off x="4207033" y="3853697"/>
            <a:ext cx="14676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直线箭头连接符 10"/>
          <p:cNvCxnSpPr/>
          <p:nvPr/>
        </p:nvCxnSpPr>
        <p:spPr>
          <a:xfrm>
            <a:off x="6837520" y="3809567"/>
            <a:ext cx="14676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8305164" y="3563346"/>
            <a:ext cx="838836" cy="461665"/>
          </a:xfrm>
          <a:prstGeom prst="rect">
            <a:avLst/>
          </a:prstGeom>
          <a:noFill/>
        </p:spPr>
        <p:txBody>
          <a:bodyPr wrap="square" rtlCol="0">
            <a:spAutoFit/>
          </a:bodyPr>
          <a:lstStyle/>
          <a:p>
            <a:r>
              <a:rPr kumimoji="1" lang="en-US" altLang="zh-CN" sz="2400" dirty="0"/>
              <a:t>……</a:t>
            </a:r>
            <a:endParaRPr kumimoji="1" lang="zh-CN" altLang="en-US" sz="2400" dirty="0"/>
          </a:p>
        </p:txBody>
      </p:sp>
      <p:sp>
        <p:nvSpPr>
          <p:cNvPr id="13" name="下箭头 12"/>
          <p:cNvSpPr/>
          <p:nvPr/>
        </p:nvSpPr>
        <p:spPr>
          <a:xfrm>
            <a:off x="841531" y="2529989"/>
            <a:ext cx="443716" cy="46927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474303" y="2019910"/>
            <a:ext cx="1162843" cy="369332"/>
          </a:xfrm>
          <a:prstGeom prst="rect">
            <a:avLst/>
          </a:prstGeom>
          <a:noFill/>
        </p:spPr>
        <p:txBody>
          <a:bodyPr wrap="square" rtlCol="0">
            <a:spAutoFit/>
          </a:bodyPr>
          <a:lstStyle/>
          <a:p>
            <a:pPr algn="ctr"/>
            <a:r>
              <a:rPr kumimoji="1" lang="en-US" altLang="zh-CN" dirty="0"/>
              <a:t>ΔX</a:t>
            </a:r>
            <a:r>
              <a:rPr kumimoji="1" lang="en-US" altLang="zh-CN" baseline="-25000" dirty="0"/>
              <a:t>1</a:t>
            </a:r>
            <a:endParaRPr kumimoji="1" lang="zh-CN" altLang="en-US" baseline="-25000" dirty="0"/>
          </a:p>
        </p:txBody>
      </p:sp>
      <p:sp>
        <p:nvSpPr>
          <p:cNvPr id="15" name="下箭头 14"/>
          <p:cNvSpPr/>
          <p:nvPr/>
        </p:nvSpPr>
        <p:spPr>
          <a:xfrm>
            <a:off x="3472018" y="2529989"/>
            <a:ext cx="443716" cy="46927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3104790" y="2019910"/>
            <a:ext cx="1162843" cy="369332"/>
          </a:xfrm>
          <a:prstGeom prst="rect">
            <a:avLst/>
          </a:prstGeom>
          <a:noFill/>
        </p:spPr>
        <p:txBody>
          <a:bodyPr wrap="square" rtlCol="0">
            <a:spAutoFit/>
          </a:bodyPr>
          <a:lstStyle/>
          <a:p>
            <a:pPr algn="ctr"/>
            <a:r>
              <a:rPr kumimoji="1" lang="en-US" altLang="zh-CN" dirty="0"/>
              <a:t>ΔX</a:t>
            </a:r>
            <a:r>
              <a:rPr kumimoji="1" lang="zh-CN" altLang="zh-CN" baseline="-25000" dirty="0"/>
              <a:t>2</a:t>
            </a:r>
            <a:endParaRPr kumimoji="1" lang="zh-CN" altLang="en-US" baseline="-25000" dirty="0"/>
          </a:p>
        </p:txBody>
      </p:sp>
      <p:sp>
        <p:nvSpPr>
          <p:cNvPr id="17" name="下箭头 16"/>
          <p:cNvSpPr/>
          <p:nvPr/>
        </p:nvSpPr>
        <p:spPr>
          <a:xfrm>
            <a:off x="6041906" y="2549561"/>
            <a:ext cx="443716" cy="46927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5674678" y="2039482"/>
            <a:ext cx="1162843" cy="369332"/>
          </a:xfrm>
          <a:prstGeom prst="rect">
            <a:avLst/>
          </a:prstGeom>
          <a:noFill/>
        </p:spPr>
        <p:txBody>
          <a:bodyPr wrap="square" rtlCol="0">
            <a:spAutoFit/>
          </a:bodyPr>
          <a:lstStyle/>
          <a:p>
            <a:pPr algn="ctr"/>
            <a:r>
              <a:rPr kumimoji="1" lang="en-US" altLang="zh-CN" dirty="0"/>
              <a:t>ΔX</a:t>
            </a:r>
            <a:r>
              <a:rPr kumimoji="1" lang="zh-CN" altLang="zh-CN" baseline="-25000" dirty="0"/>
              <a:t>3</a:t>
            </a:r>
            <a:endParaRPr kumimoji="1" lang="zh-CN" altLang="en-US" baseline="-25000" dirty="0"/>
          </a:p>
        </p:txBody>
      </p:sp>
      <p:sp>
        <p:nvSpPr>
          <p:cNvPr id="3" name="矩形 2">
            <a:extLst>
              <a:ext uri="{FF2B5EF4-FFF2-40B4-BE49-F238E27FC236}">
                <a16:creationId xmlns:a16="http://schemas.microsoft.com/office/drawing/2014/main" id="{43B1C3EC-CBC7-6549-8094-7380984B4CD3}"/>
              </a:ext>
            </a:extLst>
          </p:cNvPr>
          <p:cNvSpPr/>
          <p:nvPr/>
        </p:nvSpPr>
        <p:spPr>
          <a:xfrm>
            <a:off x="841531" y="5704982"/>
            <a:ext cx="7840223" cy="584775"/>
          </a:xfrm>
          <a:prstGeom prst="rect">
            <a:avLst/>
          </a:prstGeom>
        </p:spPr>
        <p:txBody>
          <a:bodyPr wrap="none">
            <a:spAutoFit/>
          </a:bodyPr>
          <a:lstStyle/>
          <a:p>
            <a:r>
              <a:rPr kumimoji="1" lang="en-US" altLang="zh-CN" sz="3200" dirty="0"/>
              <a:t>Is database a good stream processing system?</a:t>
            </a:r>
            <a:endParaRPr lang="zh-CN" altLang="en-US" sz="3200" dirty="0"/>
          </a:p>
        </p:txBody>
      </p:sp>
    </p:spTree>
    <p:extLst>
      <p:ext uri="{BB962C8B-B14F-4D97-AF65-F5344CB8AC3E}">
        <p14:creationId xmlns:p14="http://schemas.microsoft.com/office/powerpoint/2010/main" val="11987913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Comparison of different systems</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4748353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Comparison of different systems</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Programming</a:t>
            </a:r>
            <a:r>
              <a:rPr kumimoji="1" lang="zh-CN" altLang="en-US" dirty="0"/>
              <a:t> </a:t>
            </a:r>
            <a:r>
              <a:rPr kumimoji="1" lang="en-US" altLang="zh-CN" dirty="0"/>
              <a:t>model</a:t>
            </a:r>
            <a:r>
              <a:rPr kumimoji="1" lang="zh-CN" altLang="en-US" dirty="0"/>
              <a:t> </a:t>
            </a:r>
            <a:endParaRPr kumimoji="1" lang="en-US" altLang="zh-CN" dirty="0"/>
          </a:p>
          <a:p>
            <a:pPr lvl="1"/>
            <a:r>
              <a:rPr kumimoji="1" lang="en-US" altLang="zh-CN" dirty="0"/>
              <a:t>Storm and </a:t>
            </a:r>
            <a:r>
              <a:rPr kumimoji="1" lang="en-US" altLang="zh-CN" dirty="0" err="1"/>
              <a:t>Flink</a:t>
            </a:r>
            <a:r>
              <a:rPr kumimoji="1" lang="zh-CN" altLang="en-US" dirty="0"/>
              <a:t> </a:t>
            </a:r>
            <a:r>
              <a:rPr kumimoji="1" lang="en-US" altLang="zh-CN" dirty="0"/>
              <a:t>requires</a:t>
            </a:r>
            <a:r>
              <a:rPr kumimoji="1" lang="zh-CN" altLang="en-US" dirty="0"/>
              <a:t> </a:t>
            </a:r>
            <a:r>
              <a:rPr kumimoji="1" lang="en-US" altLang="zh-CN" dirty="0"/>
              <a:t>save</a:t>
            </a:r>
            <a:r>
              <a:rPr kumimoji="1" lang="zh-CN" altLang="en-US" dirty="0"/>
              <a:t> </a:t>
            </a:r>
            <a:r>
              <a:rPr kumimoji="1" lang="en-US" altLang="zh-CN" dirty="0"/>
              <a:t>and</a:t>
            </a:r>
            <a:r>
              <a:rPr kumimoji="1" lang="zh-CN" altLang="en-US" dirty="0"/>
              <a:t> </a:t>
            </a:r>
            <a:r>
              <a:rPr kumimoji="1" lang="en-US" altLang="zh-CN" dirty="0"/>
              <a:t>processing</a:t>
            </a:r>
            <a:r>
              <a:rPr kumimoji="1" lang="zh-CN" altLang="en-US" dirty="0"/>
              <a:t> </a:t>
            </a:r>
            <a:r>
              <a:rPr kumimoji="1" lang="en-US" altLang="zh-CN" dirty="0"/>
              <a:t>more</a:t>
            </a:r>
            <a:endParaRPr kumimoji="1" lang="zh-CN" altLang="en-US" dirty="0"/>
          </a:p>
          <a:p>
            <a:pPr lvl="1"/>
            <a:r>
              <a:rPr kumimoji="1" lang="en-US" altLang="zh-CN" dirty="0" err="1"/>
              <a:t>SparkStream</a:t>
            </a:r>
            <a:r>
              <a:rPr kumimoji="1" lang="zh-CN" altLang="en-US" dirty="0"/>
              <a:t> </a:t>
            </a:r>
            <a:r>
              <a:rPr kumimoji="1" lang="en-US" altLang="zh-CN" dirty="0"/>
              <a:t>is</a:t>
            </a:r>
            <a:r>
              <a:rPr kumimoji="1" lang="zh-CN" altLang="en-US" dirty="0"/>
              <a:t> </a:t>
            </a:r>
            <a:r>
              <a:rPr kumimoji="1" lang="en-US" altLang="zh-CN" dirty="0"/>
              <a:t>an</a:t>
            </a:r>
            <a:r>
              <a:rPr kumimoji="1" lang="zh-CN" altLang="en-US" dirty="0"/>
              <a:t> </a:t>
            </a:r>
            <a:r>
              <a:rPr kumimoji="1" lang="en-US" altLang="zh-CN" dirty="0"/>
              <a:t>extension</a:t>
            </a:r>
            <a:r>
              <a:rPr kumimoji="1" lang="zh-CN" altLang="en-US" dirty="0"/>
              <a:t> </a:t>
            </a:r>
            <a:r>
              <a:rPr kumimoji="1" lang="en-US" altLang="zh-CN" dirty="0"/>
              <a:t>of</a:t>
            </a:r>
            <a:r>
              <a:rPr kumimoji="1" lang="zh-CN" altLang="en-US" dirty="0"/>
              <a:t> </a:t>
            </a:r>
            <a:r>
              <a:rPr kumimoji="1" lang="en-US" altLang="zh-CN" dirty="0"/>
              <a:t>Spark</a:t>
            </a:r>
          </a:p>
          <a:p>
            <a:pPr lvl="1"/>
            <a:r>
              <a:rPr kumimoji="1" lang="en-US" altLang="zh-CN" dirty="0"/>
              <a:t>But </a:t>
            </a:r>
            <a:r>
              <a:rPr kumimoji="1" lang="en-US" altLang="zh-CN" dirty="0" err="1"/>
              <a:t>Flink</a:t>
            </a:r>
            <a:r>
              <a:rPr kumimoji="1" lang="en-US" altLang="zh-CN" dirty="0"/>
              <a:t> provide SQL like interface which is very user friendly</a:t>
            </a:r>
          </a:p>
        </p:txBody>
      </p:sp>
    </p:spTree>
    <p:extLst>
      <p:ext uri="{BB962C8B-B14F-4D97-AF65-F5344CB8AC3E}">
        <p14:creationId xmlns:p14="http://schemas.microsoft.com/office/powerpoint/2010/main" val="40188280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BFE5E-70E9-5E4A-99E4-A35A197B013C}"/>
              </a:ext>
            </a:extLst>
          </p:cNvPr>
          <p:cNvSpPr>
            <a:spLocks noGrp="1"/>
          </p:cNvSpPr>
          <p:nvPr>
            <p:ph type="title"/>
          </p:nvPr>
        </p:nvSpPr>
        <p:spPr/>
        <p:txBody>
          <a:bodyPr/>
          <a:lstStyle/>
          <a:p>
            <a:r>
              <a:rPr kumimoji="1" lang="en-US" altLang="zh-CN" dirty="0"/>
              <a:t>Flow control</a:t>
            </a:r>
            <a:endParaRPr kumimoji="1" lang="zh-CN" altLang="en-US" dirty="0"/>
          </a:p>
        </p:txBody>
      </p:sp>
      <p:sp>
        <p:nvSpPr>
          <p:cNvPr id="3" name="内容占位符 2">
            <a:extLst>
              <a:ext uri="{FF2B5EF4-FFF2-40B4-BE49-F238E27FC236}">
                <a16:creationId xmlns:a16="http://schemas.microsoft.com/office/drawing/2014/main" id="{EA2B9B2F-9A7B-FF48-B56C-F5A8F89CA0D0}"/>
              </a:ext>
            </a:extLst>
          </p:cNvPr>
          <p:cNvSpPr>
            <a:spLocks noGrp="1"/>
          </p:cNvSpPr>
          <p:nvPr>
            <p:ph idx="1"/>
          </p:nvPr>
        </p:nvSpPr>
        <p:spPr/>
        <p:txBody>
          <a:bodyPr/>
          <a:lstStyle/>
          <a:p>
            <a:r>
              <a:rPr kumimoji="1" lang="en-US" altLang="zh-CN" dirty="0"/>
              <a:t>Push</a:t>
            </a:r>
            <a:r>
              <a:rPr kumimoji="1" lang="zh-CN" altLang="en-US" dirty="0"/>
              <a:t> </a:t>
            </a:r>
            <a:r>
              <a:rPr kumimoji="1" lang="en-US" altLang="zh-CN" dirty="0"/>
              <a:t>or</a:t>
            </a:r>
            <a:r>
              <a:rPr kumimoji="1" lang="zh-CN" altLang="en-US" dirty="0"/>
              <a:t> </a:t>
            </a:r>
            <a:r>
              <a:rPr kumimoji="1" lang="en-US" altLang="zh-CN" dirty="0"/>
              <a:t>pull</a:t>
            </a:r>
          </a:p>
          <a:p>
            <a:pPr lvl="1"/>
            <a:r>
              <a:rPr kumimoji="1" lang="en-US" altLang="zh-CN" dirty="0"/>
              <a:t>Spark</a:t>
            </a:r>
            <a:r>
              <a:rPr kumimoji="1" lang="zh-CN" altLang="en-US" dirty="0"/>
              <a:t> </a:t>
            </a:r>
            <a:r>
              <a:rPr kumimoji="1" lang="en-US" altLang="zh-CN" dirty="0"/>
              <a:t>uses</a:t>
            </a:r>
            <a:r>
              <a:rPr kumimoji="1" lang="zh-CN" altLang="en-US" dirty="0"/>
              <a:t> </a:t>
            </a:r>
            <a:r>
              <a:rPr kumimoji="1" lang="en-US" altLang="zh-CN" dirty="0"/>
              <a:t>push</a:t>
            </a:r>
          </a:p>
          <a:p>
            <a:pPr lvl="1"/>
            <a:r>
              <a:rPr kumimoji="1" lang="en-US" altLang="zh-CN" dirty="0"/>
              <a:t>Storm</a:t>
            </a:r>
            <a:r>
              <a:rPr kumimoji="1" lang="zh-CN" altLang="en-US" dirty="0"/>
              <a:t> </a:t>
            </a:r>
            <a:r>
              <a:rPr kumimoji="1" lang="en-US" altLang="zh-CN" dirty="0"/>
              <a:t> and </a:t>
            </a:r>
            <a:r>
              <a:rPr kumimoji="1" lang="en-US" altLang="zh-CN" dirty="0" err="1"/>
              <a:t>Flink</a:t>
            </a:r>
            <a:r>
              <a:rPr kumimoji="1" lang="en-US" altLang="zh-CN" dirty="0"/>
              <a:t> uses</a:t>
            </a:r>
            <a:r>
              <a:rPr kumimoji="1" lang="zh-CN" altLang="en-US" dirty="0"/>
              <a:t> </a:t>
            </a:r>
            <a:r>
              <a:rPr kumimoji="1" lang="en-US" altLang="zh-CN" dirty="0" err="1"/>
              <a:t>pull</a:t>
            </a:r>
            <a:r>
              <a:rPr kumimoji="1" lang="en-US" altLang="en-US" dirty="0" err="1"/>
              <a:t>，buffer</a:t>
            </a:r>
            <a:r>
              <a:rPr kumimoji="1" lang="zh-CN" altLang="en-US" dirty="0"/>
              <a:t> </a:t>
            </a:r>
            <a:r>
              <a:rPr kumimoji="1" lang="en-US" altLang="zh-CN" dirty="0"/>
              <a:t>overflow</a:t>
            </a:r>
            <a:r>
              <a:rPr kumimoji="1" lang="zh-CN" altLang="en-US" dirty="0"/>
              <a:t> </a:t>
            </a:r>
            <a:r>
              <a:rPr kumimoji="1" lang="en-US" altLang="zh-CN" dirty="0"/>
              <a:t>only</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stage</a:t>
            </a:r>
          </a:p>
          <a:p>
            <a:pPr lvl="2"/>
            <a:r>
              <a:rPr kumimoji="1" lang="en-US" altLang="zh-CN" dirty="0"/>
              <a:t>Pull is also known as back pressure</a:t>
            </a:r>
            <a:endParaRPr kumimoji="1" lang="zh-CN" altLang="en-US" dirty="0"/>
          </a:p>
          <a:p>
            <a:pPr lvl="1"/>
            <a:endParaRPr kumimoji="1" lang="zh-CN" altLang="en-US" dirty="0"/>
          </a:p>
          <a:p>
            <a:endParaRPr kumimoji="1" lang="zh-CN" altLang="en-US" dirty="0"/>
          </a:p>
        </p:txBody>
      </p:sp>
    </p:spTree>
    <p:extLst>
      <p:ext uri="{BB962C8B-B14F-4D97-AF65-F5344CB8AC3E}">
        <p14:creationId xmlns:p14="http://schemas.microsoft.com/office/powerpoint/2010/main" val="4408562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Fault tolerance</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Fault</a:t>
            </a:r>
            <a:r>
              <a:rPr kumimoji="1" lang="zh-CN" altLang="en-US" dirty="0"/>
              <a:t> </a:t>
            </a:r>
            <a:r>
              <a:rPr kumimoji="1" lang="en-US" altLang="zh-CN" dirty="0"/>
              <a:t>Tolerance</a:t>
            </a:r>
          </a:p>
          <a:p>
            <a:pPr lvl="1"/>
            <a:r>
              <a:rPr kumimoji="1" lang="en-US" altLang="zh-CN" dirty="0"/>
              <a:t>Storm</a:t>
            </a:r>
            <a:r>
              <a:rPr kumimoji="1" lang="zh-CN" altLang="en-US" dirty="0"/>
              <a:t> </a:t>
            </a:r>
            <a:r>
              <a:rPr kumimoji="1" lang="en-US" altLang="zh-CN" dirty="0"/>
              <a:t>guarantees</a:t>
            </a:r>
            <a:r>
              <a:rPr kumimoji="1" lang="zh-CN" altLang="en-US" dirty="0"/>
              <a:t> </a:t>
            </a:r>
            <a:r>
              <a:rPr kumimoji="1" lang="en-US" altLang="zh-CN" dirty="0"/>
              <a:t>a</a:t>
            </a:r>
            <a:r>
              <a:rPr kumimoji="1" lang="zh-CN" altLang="en-US" dirty="0"/>
              <a:t> </a:t>
            </a:r>
            <a:r>
              <a:rPr kumimoji="1" lang="en-US" altLang="zh-CN" dirty="0"/>
              <a:t>message</a:t>
            </a:r>
            <a:r>
              <a:rPr kumimoji="1" lang="zh-CN" altLang="en-US" dirty="0"/>
              <a:t> </a:t>
            </a:r>
            <a:r>
              <a:rPr kumimoji="1" lang="en-US" altLang="zh-CN" dirty="0"/>
              <a:t>is</a:t>
            </a:r>
            <a:r>
              <a:rPr kumimoji="1" lang="zh-CN" altLang="en-US" dirty="0"/>
              <a:t> </a:t>
            </a:r>
            <a:r>
              <a:rPr kumimoji="1" lang="en-US" altLang="zh-CN" dirty="0"/>
              <a:t>processed</a:t>
            </a:r>
            <a:r>
              <a:rPr kumimoji="1" lang="zh-CN" altLang="en-US" dirty="0"/>
              <a:t> </a:t>
            </a:r>
            <a:r>
              <a:rPr kumimoji="1" lang="zh-CN" altLang="zh-CN" dirty="0"/>
              <a:t>(</a:t>
            </a:r>
            <a:r>
              <a:rPr kumimoji="1" lang="en-US" altLang="zh-CN" dirty="0"/>
              <a:t>at</a:t>
            </a:r>
            <a:r>
              <a:rPr kumimoji="1" lang="zh-CN" altLang="en-US" dirty="0"/>
              <a:t> </a:t>
            </a:r>
            <a:r>
              <a:rPr kumimoji="1" lang="en-US" altLang="zh-CN" dirty="0"/>
              <a:t>least)</a:t>
            </a:r>
            <a:r>
              <a:rPr kumimoji="1" lang="zh-CN" altLang="en-US" dirty="0"/>
              <a:t> </a:t>
            </a:r>
            <a:r>
              <a:rPr kumimoji="1" lang="en-US" altLang="zh-CN" dirty="0"/>
              <a:t>once</a:t>
            </a:r>
            <a:endParaRPr kumimoji="1" lang="zh-CN" altLang="en-US" dirty="0"/>
          </a:p>
          <a:p>
            <a:pPr lvl="1"/>
            <a:r>
              <a:rPr kumimoji="1" lang="en-US" altLang="zh-CN" dirty="0" err="1"/>
              <a:t>SparkStream</a:t>
            </a:r>
            <a:r>
              <a:rPr kumimoji="1" lang="zh-CN" altLang="en-US" dirty="0"/>
              <a:t> </a:t>
            </a:r>
            <a:r>
              <a:rPr kumimoji="1" lang="en-US" altLang="zh-CN" dirty="0"/>
              <a:t>uses</a:t>
            </a:r>
            <a:r>
              <a:rPr kumimoji="1" lang="zh-CN" altLang="en-US" dirty="0"/>
              <a:t> </a:t>
            </a:r>
            <a:r>
              <a:rPr kumimoji="1" lang="en-US" altLang="zh-CN" dirty="0"/>
              <a:t>mini-batch</a:t>
            </a:r>
            <a:r>
              <a:rPr kumimoji="1" lang="zh-CN" altLang="en-US" dirty="0"/>
              <a:t> </a:t>
            </a:r>
            <a:r>
              <a:rPr kumimoji="1" lang="en-US" altLang="zh-CN" dirty="0"/>
              <a:t>to</a:t>
            </a:r>
            <a:r>
              <a:rPr kumimoji="1" lang="zh-CN" altLang="en-US" dirty="0"/>
              <a:t> </a:t>
            </a:r>
            <a:r>
              <a:rPr kumimoji="1" lang="en-US" altLang="zh-CN" dirty="0"/>
              <a:t>provide</a:t>
            </a:r>
            <a:r>
              <a:rPr kumimoji="1" lang="zh-CN" altLang="en-US" dirty="0"/>
              <a:t> </a:t>
            </a:r>
            <a:r>
              <a:rPr kumimoji="1" lang="en-US" altLang="zh-CN" dirty="0"/>
              <a:t>exact-once</a:t>
            </a:r>
          </a:p>
          <a:p>
            <a:pPr lvl="1"/>
            <a:r>
              <a:rPr kumimoji="1" lang="en-US" altLang="zh-CN" dirty="0" err="1"/>
              <a:t>Flink</a:t>
            </a:r>
            <a:r>
              <a:rPr kumimoji="1" lang="en-US" altLang="zh-CN" dirty="0"/>
              <a:t> (and storm trident) can do per-message exactly once with checkpoint, with </a:t>
            </a:r>
            <a:r>
              <a:rPr kumimoji="1" lang="en-US" altLang="zh-CN" dirty="0" err="1"/>
              <a:t>replayable</a:t>
            </a:r>
            <a:r>
              <a:rPr kumimoji="1" lang="en-US" altLang="zh-CN" dirty="0"/>
              <a:t> source(</a:t>
            </a:r>
            <a:r>
              <a:rPr kumimoji="1" lang="en-US" altLang="zh-CN" dirty="0" err="1"/>
              <a:t>kafka</a:t>
            </a:r>
            <a:r>
              <a:rPr kumimoji="1" lang="en-US" altLang="zh-CN" dirty="0"/>
              <a:t>) and transactional sink</a:t>
            </a:r>
          </a:p>
        </p:txBody>
      </p:sp>
    </p:spTree>
    <p:extLst>
      <p:ext uri="{BB962C8B-B14F-4D97-AF65-F5344CB8AC3E}">
        <p14:creationId xmlns:p14="http://schemas.microsoft.com/office/powerpoint/2010/main" val="3975924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7CCFF1-1A9D-444E-9317-E5C3F2A0F9F6}"/>
              </a:ext>
            </a:extLst>
          </p:cNvPr>
          <p:cNvSpPr>
            <a:spLocks noGrp="1"/>
          </p:cNvSpPr>
          <p:nvPr>
            <p:ph type="title"/>
          </p:nvPr>
        </p:nvSpPr>
        <p:spPr/>
        <p:txBody>
          <a:bodyPr>
            <a:normAutofit/>
          </a:bodyPr>
          <a:lstStyle/>
          <a:p>
            <a:r>
              <a:rPr kumimoji="1" lang="en-US" altLang="zh-CN" dirty="0"/>
              <a:t>Community</a:t>
            </a:r>
            <a:endParaRPr kumimoji="1" lang="zh-CN" altLang="en-US" dirty="0"/>
          </a:p>
        </p:txBody>
      </p:sp>
      <p:sp>
        <p:nvSpPr>
          <p:cNvPr id="3" name="内容占位符 2">
            <a:extLst>
              <a:ext uri="{FF2B5EF4-FFF2-40B4-BE49-F238E27FC236}">
                <a16:creationId xmlns:a16="http://schemas.microsoft.com/office/drawing/2014/main" id="{FBCB1064-2C71-4549-BF20-3592D4098F90}"/>
              </a:ext>
            </a:extLst>
          </p:cNvPr>
          <p:cNvSpPr>
            <a:spLocks noGrp="1"/>
          </p:cNvSpPr>
          <p:nvPr>
            <p:ph idx="1"/>
          </p:nvPr>
        </p:nvSpPr>
        <p:spPr/>
        <p:txBody>
          <a:bodyPr/>
          <a:lstStyle/>
          <a:p>
            <a:r>
              <a:rPr kumimoji="1" lang="en-US" altLang="zh-CN" dirty="0"/>
              <a:t>Storm</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top</a:t>
            </a:r>
            <a:r>
              <a:rPr kumimoji="1" lang="zh-CN" altLang="en-US" dirty="0"/>
              <a:t> </a:t>
            </a:r>
            <a:r>
              <a:rPr kumimoji="1" lang="en-US" altLang="zh-CN" dirty="0"/>
              <a:t>level</a:t>
            </a:r>
            <a:r>
              <a:rPr kumimoji="1" lang="zh-CN" altLang="en-US" dirty="0"/>
              <a:t> </a:t>
            </a:r>
            <a:r>
              <a:rPr kumimoji="1" lang="en-US" altLang="zh-CN" dirty="0"/>
              <a:t>project</a:t>
            </a:r>
            <a:r>
              <a:rPr kumimoji="1" lang="zh-CN" altLang="en-US" dirty="0"/>
              <a:t> </a:t>
            </a:r>
            <a:r>
              <a:rPr kumimoji="1" lang="en-US" altLang="zh-CN" dirty="0"/>
              <a:t>of</a:t>
            </a:r>
            <a:r>
              <a:rPr kumimoji="1" lang="zh-CN" altLang="en-US" dirty="0"/>
              <a:t> </a:t>
            </a:r>
            <a:r>
              <a:rPr kumimoji="1" lang="en-US" altLang="zh-CN" dirty="0"/>
              <a:t>Apache</a:t>
            </a:r>
            <a:r>
              <a:rPr kumimoji="1" lang="zh-CN" altLang="zh-CN" dirty="0"/>
              <a:t>,</a:t>
            </a:r>
            <a:r>
              <a:rPr kumimoji="1" lang="en-US" altLang="zh-CN" dirty="0"/>
              <a:t>active</a:t>
            </a:r>
            <a:r>
              <a:rPr kumimoji="1" lang="zh-CN" altLang="en-US" dirty="0"/>
              <a:t> </a:t>
            </a:r>
            <a:r>
              <a:rPr kumimoji="1" lang="en-US" altLang="zh-CN" dirty="0"/>
              <a:t>community,</a:t>
            </a:r>
            <a:r>
              <a:rPr kumimoji="1" lang="zh-CN" altLang="en-US" dirty="0"/>
              <a:t> </a:t>
            </a:r>
            <a:r>
              <a:rPr kumimoji="1" lang="en-US" altLang="zh-CN" dirty="0"/>
              <a:t>used</a:t>
            </a:r>
            <a:r>
              <a:rPr kumimoji="1" lang="zh-CN" altLang="en-US" dirty="0"/>
              <a:t> </a:t>
            </a:r>
            <a:r>
              <a:rPr kumimoji="1" lang="en-US" altLang="zh-CN" dirty="0"/>
              <a:t>by</a:t>
            </a:r>
            <a:r>
              <a:rPr kumimoji="1" lang="zh-CN" altLang="en-US" dirty="0"/>
              <a:t> </a:t>
            </a:r>
            <a:r>
              <a:rPr kumimoji="1" lang="en-US" altLang="zh-CN" dirty="0"/>
              <a:t>twitter</a:t>
            </a:r>
          </a:p>
          <a:p>
            <a:r>
              <a:rPr kumimoji="1" lang="en-US" altLang="zh-CN" dirty="0" err="1"/>
              <a:t>Flink</a:t>
            </a:r>
            <a:r>
              <a:rPr kumimoji="1" lang="en-US" altLang="zh-CN" dirty="0"/>
              <a:t> is a top</a:t>
            </a:r>
            <a:r>
              <a:rPr kumimoji="1" lang="zh-CN" altLang="en-US" dirty="0"/>
              <a:t> </a:t>
            </a:r>
            <a:r>
              <a:rPr kumimoji="1" lang="en-US" altLang="zh-CN" dirty="0"/>
              <a:t>level</a:t>
            </a:r>
            <a:r>
              <a:rPr kumimoji="1" lang="zh-CN" altLang="en-US" dirty="0"/>
              <a:t> </a:t>
            </a:r>
            <a:r>
              <a:rPr kumimoji="1" lang="en-US" altLang="zh-CN" dirty="0"/>
              <a:t>project</a:t>
            </a:r>
            <a:r>
              <a:rPr kumimoji="1" lang="zh-CN" altLang="en-US" dirty="0"/>
              <a:t> </a:t>
            </a:r>
            <a:r>
              <a:rPr kumimoji="1" lang="en-US" altLang="zh-CN" dirty="0"/>
              <a:t>of</a:t>
            </a:r>
            <a:r>
              <a:rPr kumimoji="1" lang="zh-CN" altLang="en-US" dirty="0"/>
              <a:t> </a:t>
            </a:r>
            <a:r>
              <a:rPr kumimoji="1" lang="en-US" altLang="zh-CN" dirty="0"/>
              <a:t>Apache, active community, used by Alibaba and many users</a:t>
            </a:r>
          </a:p>
          <a:p>
            <a:r>
              <a:rPr kumimoji="1" lang="en-US" altLang="zh-CN" dirty="0" err="1"/>
              <a:t>SparkStream</a:t>
            </a:r>
            <a:r>
              <a:rPr kumimoji="1" lang="zh-CN" altLang="en-US" dirty="0"/>
              <a:t> </a:t>
            </a:r>
            <a:r>
              <a:rPr kumimoji="1" lang="en-US" altLang="zh-CN" dirty="0"/>
              <a:t>is</a:t>
            </a:r>
            <a:r>
              <a:rPr kumimoji="1" lang="zh-CN" altLang="en-US" dirty="0"/>
              <a:t> </a:t>
            </a:r>
            <a:r>
              <a:rPr kumimoji="1" lang="en-US" altLang="zh-CN" dirty="0"/>
              <a:t>distributed</a:t>
            </a:r>
            <a:r>
              <a:rPr kumimoji="1" lang="zh-CN" altLang="en-US" dirty="0"/>
              <a:t> </a:t>
            </a:r>
            <a:r>
              <a:rPr kumimoji="1" lang="en-US" altLang="zh-CN" dirty="0"/>
              <a:t>with</a:t>
            </a:r>
            <a:r>
              <a:rPr kumimoji="1" lang="zh-CN" altLang="en-US" dirty="0"/>
              <a:t> </a:t>
            </a:r>
            <a:r>
              <a:rPr kumimoji="1" lang="en-US" altLang="zh-CN" dirty="0"/>
              <a:t>Spark</a:t>
            </a:r>
          </a:p>
          <a:p>
            <a:endParaRPr kumimoji="1" lang="zh-CN" altLang="en-US" dirty="0"/>
          </a:p>
        </p:txBody>
      </p:sp>
    </p:spTree>
    <p:extLst>
      <p:ext uri="{BB962C8B-B14F-4D97-AF65-F5344CB8AC3E}">
        <p14:creationId xmlns:p14="http://schemas.microsoft.com/office/powerpoint/2010/main" val="27067593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26F6BE-279B-DE4D-BA2E-ABB665D4995B}"/>
              </a:ext>
            </a:extLst>
          </p:cNvPr>
          <p:cNvSpPr>
            <a:spLocks noGrp="1"/>
          </p:cNvSpPr>
          <p:nvPr>
            <p:ph type="title"/>
          </p:nvPr>
        </p:nvSpPr>
        <p:spPr/>
        <p:txBody>
          <a:bodyPr>
            <a:normAutofit fontScale="90000"/>
          </a:bodyPr>
          <a:lstStyle/>
          <a:p>
            <a:r>
              <a:rPr kumimoji="1" lang="en-US" altLang="zh-CN" dirty="0"/>
              <a:t>Benchmarking Streaming </a:t>
            </a:r>
            <a:br>
              <a:rPr kumimoji="1" lang="en-US" altLang="zh-CN" dirty="0"/>
            </a:br>
            <a:r>
              <a:rPr kumimoji="1" lang="en-US" altLang="zh-CN" dirty="0"/>
              <a:t>Processing Systems</a:t>
            </a:r>
            <a:endParaRPr kumimoji="1" lang="zh-CN" altLang="en-US" dirty="0"/>
          </a:p>
        </p:txBody>
      </p:sp>
      <p:sp>
        <p:nvSpPr>
          <p:cNvPr id="4" name="矩形 3">
            <a:extLst>
              <a:ext uri="{FF2B5EF4-FFF2-40B4-BE49-F238E27FC236}">
                <a16:creationId xmlns:a16="http://schemas.microsoft.com/office/drawing/2014/main" id="{CBE8B7A6-E1D8-1449-83FB-943CA4F587FD}"/>
              </a:ext>
            </a:extLst>
          </p:cNvPr>
          <p:cNvSpPr/>
          <p:nvPr/>
        </p:nvSpPr>
        <p:spPr>
          <a:xfrm>
            <a:off x="457200" y="5934670"/>
            <a:ext cx="8483600" cy="646331"/>
          </a:xfrm>
          <a:prstGeom prst="rect">
            <a:avLst/>
          </a:prstGeom>
        </p:spPr>
        <p:txBody>
          <a:bodyPr wrap="square">
            <a:spAutoFit/>
          </a:bodyPr>
          <a:lstStyle/>
          <a:p>
            <a:r>
              <a:rPr lang="en-US" altLang="zh-CN" dirty="0">
                <a:hlinkClick r:id="rId2"/>
              </a:rPr>
              <a:t>http://www.redaktion.tu-berlin.de/fileadmin/fg131/Publikation/Papers/Stream_Benchmarks_ICDE18-CRC.pdf</a:t>
            </a:r>
            <a:endParaRPr lang="zh-CN" altLang="en-US" dirty="0"/>
          </a:p>
        </p:txBody>
      </p:sp>
      <p:pic>
        <p:nvPicPr>
          <p:cNvPr id="5" name="图片 4">
            <a:extLst>
              <a:ext uri="{FF2B5EF4-FFF2-40B4-BE49-F238E27FC236}">
                <a16:creationId xmlns:a16="http://schemas.microsoft.com/office/drawing/2014/main" id="{ADC5E552-62D6-084B-9ED4-646A0C76EC83}"/>
              </a:ext>
            </a:extLst>
          </p:cNvPr>
          <p:cNvPicPr>
            <a:picLocks noChangeAspect="1"/>
          </p:cNvPicPr>
          <p:nvPr/>
        </p:nvPicPr>
        <p:blipFill>
          <a:blip r:embed="rId3"/>
          <a:stretch>
            <a:fillRect/>
          </a:stretch>
        </p:blipFill>
        <p:spPr>
          <a:xfrm>
            <a:off x="2028581" y="1659467"/>
            <a:ext cx="5086838" cy="1612900"/>
          </a:xfrm>
          <a:prstGeom prst="rect">
            <a:avLst/>
          </a:prstGeom>
        </p:spPr>
      </p:pic>
      <p:pic>
        <p:nvPicPr>
          <p:cNvPr id="6" name="图片 5">
            <a:extLst>
              <a:ext uri="{FF2B5EF4-FFF2-40B4-BE49-F238E27FC236}">
                <a16:creationId xmlns:a16="http://schemas.microsoft.com/office/drawing/2014/main" id="{CBAE5646-2EB1-0847-A54B-9D57D997ADD0}"/>
              </a:ext>
            </a:extLst>
          </p:cNvPr>
          <p:cNvPicPr>
            <a:picLocks noChangeAspect="1"/>
          </p:cNvPicPr>
          <p:nvPr/>
        </p:nvPicPr>
        <p:blipFill>
          <a:blip r:embed="rId4"/>
          <a:stretch>
            <a:fillRect/>
          </a:stretch>
        </p:blipFill>
        <p:spPr>
          <a:xfrm>
            <a:off x="987645" y="3075582"/>
            <a:ext cx="7047984" cy="2859088"/>
          </a:xfrm>
          <a:prstGeom prst="rect">
            <a:avLst/>
          </a:prstGeom>
        </p:spPr>
      </p:pic>
    </p:spTree>
    <p:extLst>
      <p:ext uri="{BB962C8B-B14F-4D97-AF65-F5344CB8AC3E}">
        <p14:creationId xmlns:p14="http://schemas.microsoft.com/office/powerpoint/2010/main" val="18983825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9BCCB-ABEA-6849-81A5-87BA19CDA04E}"/>
              </a:ext>
            </a:extLst>
          </p:cNvPr>
          <p:cNvSpPr>
            <a:spLocks noGrp="1"/>
          </p:cNvSpPr>
          <p:nvPr>
            <p:ph type="title"/>
          </p:nvPr>
        </p:nvSpPr>
        <p:spPr/>
        <p:txBody>
          <a:bodyPr/>
          <a:lstStyle/>
          <a:p>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6B612D01-120F-1B4C-80B2-0E55E14FA416}"/>
              </a:ext>
            </a:extLst>
          </p:cNvPr>
          <p:cNvSpPr>
            <a:spLocks noGrp="1"/>
          </p:cNvSpPr>
          <p:nvPr>
            <p:ph idx="1"/>
          </p:nvPr>
        </p:nvSpPr>
        <p:spPr>
          <a:xfrm>
            <a:off x="457200" y="1417638"/>
            <a:ext cx="8229600" cy="3614586"/>
          </a:xfrm>
        </p:spPr>
        <p:txBody>
          <a:bodyPr>
            <a:normAutofit/>
          </a:bodyPr>
          <a:lstStyle/>
          <a:p>
            <a:r>
              <a:rPr kumimoji="1" lang="en-US" altLang="zh-CN" sz="2400" dirty="0"/>
              <a:t>Streaming systems are widely used for low latency applications</a:t>
            </a:r>
          </a:p>
          <a:p>
            <a:r>
              <a:rPr kumimoji="1" lang="en-US" altLang="zh-CN" sz="2400" dirty="0"/>
              <a:t>Event log(queue) systems are critical for streaming systems</a:t>
            </a:r>
          </a:p>
          <a:p>
            <a:r>
              <a:rPr kumimoji="1" lang="en-US" altLang="zh-CN" sz="2400" dirty="0"/>
              <a:t>Actor models are often used to implement streaming systems</a:t>
            </a:r>
          </a:p>
          <a:p>
            <a:r>
              <a:rPr kumimoji="1" lang="en-US" altLang="zh-CN" sz="2400" dirty="0"/>
              <a:t>Fault tolerance is still the key objective for system design</a:t>
            </a:r>
          </a:p>
          <a:p>
            <a:pPr lvl="1"/>
            <a:r>
              <a:rPr kumimoji="1" lang="en-US" altLang="zh-CN" sz="2000" dirty="0"/>
              <a:t>Per-message and mini-batch to achieve different levels</a:t>
            </a:r>
            <a:endParaRPr kumimoji="1" lang="zh-CN" altLang="en-US" sz="2000" dirty="0"/>
          </a:p>
        </p:txBody>
      </p:sp>
      <p:pic>
        <p:nvPicPr>
          <p:cNvPr id="14338" name="Picture 2">
            <a:extLst>
              <a:ext uri="{FF2B5EF4-FFF2-40B4-BE49-F238E27FC236}">
                <a16:creationId xmlns:a16="http://schemas.microsoft.com/office/drawing/2014/main" id="{A4823585-ABFC-0944-9E9E-A5D6176C74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57625"/>
            <a:ext cx="9144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162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938316" cy="1362075"/>
          </a:xfrm>
        </p:spPr>
        <p:txBody>
          <a:bodyPr>
            <a:normAutofit/>
          </a:bodyPr>
          <a:lstStyle/>
          <a:p>
            <a:r>
              <a:rPr kumimoji="1" lang="en-US" altLang="zh-CN" dirty="0"/>
              <a:t>Thanks</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123967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Another Example</a:t>
            </a:r>
            <a:r>
              <a:rPr kumimoji="1" lang="zh-CN" altLang="en-US" dirty="0"/>
              <a:t>*</a:t>
            </a:r>
          </a:p>
        </p:txBody>
      </p:sp>
      <p:pic>
        <p:nvPicPr>
          <p:cNvPr id="4" name="图片 3"/>
          <p:cNvPicPr>
            <a:picLocks noChangeAspect="1"/>
          </p:cNvPicPr>
          <p:nvPr/>
        </p:nvPicPr>
        <p:blipFill>
          <a:blip r:embed="rId3"/>
          <a:stretch>
            <a:fillRect/>
          </a:stretch>
        </p:blipFill>
        <p:spPr>
          <a:xfrm>
            <a:off x="175064" y="1231096"/>
            <a:ext cx="9166160" cy="4872815"/>
          </a:xfrm>
          <a:prstGeom prst="rect">
            <a:avLst/>
          </a:prstGeom>
        </p:spPr>
      </p:pic>
      <p:sp>
        <p:nvSpPr>
          <p:cNvPr id="5" name="矩形 4"/>
          <p:cNvSpPr/>
          <p:nvPr/>
        </p:nvSpPr>
        <p:spPr>
          <a:xfrm>
            <a:off x="457200" y="6103911"/>
            <a:ext cx="8686800" cy="646331"/>
          </a:xfrm>
          <a:prstGeom prst="rect">
            <a:avLst/>
          </a:prstGeom>
        </p:spPr>
        <p:txBody>
          <a:bodyPr wrap="square">
            <a:spAutoFit/>
          </a:bodyPr>
          <a:lstStyle/>
          <a:p>
            <a:r>
              <a:rPr lang="zh-CN" altLang="en-US" dirty="0">
                <a:solidFill>
                  <a:srgbClr val="222222"/>
                </a:solidFill>
                <a:latin typeface="Arial" charset="0"/>
              </a:rPr>
              <a:t>*</a:t>
            </a:r>
            <a:r>
              <a:rPr lang="en-US" altLang="zh-CN" dirty="0" err="1">
                <a:solidFill>
                  <a:srgbClr val="222222"/>
                </a:solidFill>
                <a:latin typeface="Arial" charset="0"/>
              </a:rPr>
              <a:t>Stonebraker</a:t>
            </a:r>
            <a:r>
              <a:rPr lang="en-US" altLang="zh-CN" dirty="0">
                <a:solidFill>
                  <a:srgbClr val="222222"/>
                </a:solidFill>
                <a:latin typeface="Arial" charset="0"/>
              </a:rPr>
              <a:t> M, </a:t>
            </a:r>
            <a:r>
              <a:rPr lang="en-US" altLang="zh-CN" dirty="0" err="1">
                <a:solidFill>
                  <a:srgbClr val="222222"/>
                </a:solidFill>
                <a:latin typeface="Arial" charset="0"/>
              </a:rPr>
              <a:t>Cetintemel</a:t>
            </a:r>
            <a:r>
              <a:rPr lang="en-US" altLang="zh-CN" dirty="0">
                <a:solidFill>
                  <a:srgbClr val="222222"/>
                </a:solidFill>
                <a:latin typeface="Arial" charset="0"/>
              </a:rPr>
              <a:t> U. " One size fits all": an idea whose time has come and gone[C]//Data Engineering, 2005. ICDE 2005</a:t>
            </a:r>
            <a:endParaRPr lang="zh-CN" altLang="en-US" dirty="0"/>
          </a:p>
        </p:txBody>
      </p:sp>
    </p:spTree>
    <p:extLst>
      <p:ext uri="{BB962C8B-B14F-4D97-AF65-F5344CB8AC3E}">
        <p14:creationId xmlns:p14="http://schemas.microsoft.com/office/powerpoint/2010/main" val="2818436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Use</a:t>
            </a:r>
            <a:r>
              <a:rPr kumimoji="1" lang="zh-CN" altLang="en-US" dirty="0"/>
              <a:t> </a:t>
            </a:r>
            <a:r>
              <a:rPr kumimoji="1" lang="en-US" altLang="zh-CN" dirty="0"/>
              <a:t>traditional</a:t>
            </a:r>
            <a:r>
              <a:rPr kumimoji="1" lang="zh-CN" altLang="en-US" dirty="0"/>
              <a:t> </a:t>
            </a:r>
            <a:r>
              <a:rPr kumimoji="1" lang="en-US" altLang="zh-CN" dirty="0"/>
              <a:t>database</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578263" y="1417638"/>
            <a:ext cx="5987474" cy="4859399"/>
          </a:xfrm>
          <a:prstGeom prst="rect">
            <a:avLst/>
          </a:prstGeom>
        </p:spPr>
      </p:pic>
      <p:sp>
        <p:nvSpPr>
          <p:cNvPr id="5" name="文本框 4"/>
          <p:cNvSpPr txBox="1"/>
          <p:nvPr/>
        </p:nvSpPr>
        <p:spPr>
          <a:xfrm>
            <a:off x="3092334" y="5984649"/>
            <a:ext cx="2959331" cy="584775"/>
          </a:xfrm>
          <a:prstGeom prst="rect">
            <a:avLst/>
          </a:prstGeom>
          <a:noFill/>
        </p:spPr>
        <p:txBody>
          <a:bodyPr wrap="square" rtlCol="0">
            <a:spAutoFit/>
          </a:bodyPr>
          <a:lstStyle/>
          <a:p>
            <a:r>
              <a:rPr kumimoji="1" lang="en-US" altLang="zh-CN" sz="3200" dirty="0"/>
              <a:t>900</a:t>
            </a:r>
            <a:r>
              <a:rPr kumimoji="1" lang="zh-CN" altLang="en-US" sz="3200" dirty="0"/>
              <a:t> </a:t>
            </a:r>
            <a:r>
              <a:rPr kumimoji="1" lang="en-US" altLang="zh-CN" sz="3200" dirty="0"/>
              <a:t>message/s</a:t>
            </a:r>
            <a:endParaRPr kumimoji="1" lang="zh-CN" altLang="en-US" sz="3200" dirty="0"/>
          </a:p>
        </p:txBody>
      </p:sp>
    </p:spTree>
    <p:extLst>
      <p:ext uri="{BB962C8B-B14F-4D97-AF65-F5344CB8AC3E}">
        <p14:creationId xmlns:p14="http://schemas.microsoft.com/office/powerpoint/2010/main" val="98534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Stream</a:t>
            </a:r>
            <a:r>
              <a:rPr kumimoji="1" lang="zh-CN" altLang="en-US" dirty="0"/>
              <a:t> </a:t>
            </a:r>
            <a:r>
              <a:rPr kumimoji="1" lang="en-US" altLang="zh-CN" dirty="0"/>
              <a:t>Processing</a:t>
            </a:r>
            <a:r>
              <a:rPr kumimoji="1" lang="zh-CN" altLang="en-US" dirty="0"/>
              <a:t> </a:t>
            </a:r>
          </a:p>
        </p:txBody>
      </p:sp>
      <p:pic>
        <p:nvPicPr>
          <p:cNvPr id="4" name="图片 3"/>
          <p:cNvPicPr>
            <a:picLocks noChangeAspect="1"/>
          </p:cNvPicPr>
          <p:nvPr/>
        </p:nvPicPr>
        <p:blipFill>
          <a:blip r:embed="rId2"/>
          <a:stretch>
            <a:fillRect/>
          </a:stretch>
        </p:blipFill>
        <p:spPr>
          <a:xfrm>
            <a:off x="2183864" y="1180407"/>
            <a:ext cx="5106397" cy="5228705"/>
          </a:xfrm>
          <a:prstGeom prst="rect">
            <a:avLst/>
          </a:prstGeom>
        </p:spPr>
      </p:pic>
      <p:sp>
        <p:nvSpPr>
          <p:cNvPr id="5" name="文本框 4"/>
          <p:cNvSpPr txBox="1"/>
          <p:nvPr/>
        </p:nvSpPr>
        <p:spPr>
          <a:xfrm>
            <a:off x="3108960" y="6273225"/>
            <a:ext cx="3557848" cy="584775"/>
          </a:xfrm>
          <a:prstGeom prst="rect">
            <a:avLst/>
          </a:prstGeom>
          <a:noFill/>
        </p:spPr>
        <p:txBody>
          <a:bodyPr wrap="square" rtlCol="0">
            <a:spAutoFit/>
          </a:bodyPr>
          <a:lstStyle/>
          <a:p>
            <a:r>
              <a:rPr kumimoji="1" lang="en-US" altLang="zh-CN" sz="3200" dirty="0"/>
              <a:t>160,000</a:t>
            </a:r>
            <a:r>
              <a:rPr kumimoji="1" lang="zh-CN" altLang="en-US" sz="3200" dirty="0"/>
              <a:t> </a:t>
            </a:r>
            <a:r>
              <a:rPr kumimoji="1" lang="en-US" altLang="zh-CN" sz="3200" dirty="0"/>
              <a:t>message/s</a:t>
            </a:r>
            <a:endParaRPr kumimoji="1" lang="zh-CN" altLang="en-US" sz="3200" dirty="0"/>
          </a:p>
        </p:txBody>
      </p:sp>
    </p:spTree>
    <p:extLst>
      <p:ext uri="{BB962C8B-B14F-4D97-AF65-F5344CB8AC3E}">
        <p14:creationId xmlns:p14="http://schemas.microsoft.com/office/powerpoint/2010/main" val="318950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Challenges of stream processing</a:t>
            </a:r>
            <a:endParaRPr kumimoji="1" lang="zh-CN" altLang="en-US" dirty="0"/>
          </a:p>
        </p:txBody>
      </p:sp>
      <p:sp>
        <p:nvSpPr>
          <p:cNvPr id="5" name="文本占位符 4"/>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680660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Goal</a:t>
            </a:r>
            <a:r>
              <a:rPr kumimoji="1" lang="zh-CN" altLang="en-US" dirty="0"/>
              <a:t> </a:t>
            </a:r>
            <a:r>
              <a:rPr kumimoji="1" lang="en-US" altLang="zh-CN" dirty="0"/>
              <a:t>of</a:t>
            </a:r>
            <a:r>
              <a:rPr kumimoji="1" lang="zh-CN" altLang="en-US" dirty="0"/>
              <a:t> </a:t>
            </a:r>
            <a:r>
              <a:rPr kumimoji="1" lang="en-US" altLang="zh-CN" dirty="0"/>
              <a:t>Stream</a:t>
            </a:r>
            <a:r>
              <a:rPr kumimoji="1" lang="zh-CN" altLang="en-US" dirty="0"/>
              <a:t> </a:t>
            </a:r>
            <a:r>
              <a:rPr kumimoji="1" lang="en-US" altLang="zh-CN" dirty="0"/>
              <a:t>Processing</a:t>
            </a:r>
            <a:endParaRPr kumimoji="1" lang="zh-CN" altLang="en-US" dirty="0"/>
          </a:p>
        </p:txBody>
      </p:sp>
      <p:sp>
        <p:nvSpPr>
          <p:cNvPr id="3" name="内容占位符 2"/>
          <p:cNvSpPr>
            <a:spLocks noGrp="1"/>
          </p:cNvSpPr>
          <p:nvPr>
            <p:ph idx="1"/>
          </p:nvPr>
        </p:nvSpPr>
        <p:spPr/>
        <p:txBody>
          <a:bodyPr/>
          <a:lstStyle/>
          <a:p>
            <a:r>
              <a:rPr kumimoji="1" lang="en-US" altLang="zh-CN" dirty="0"/>
              <a:t>Real-time</a:t>
            </a:r>
            <a:r>
              <a:rPr kumimoji="1" lang="zh-CN" altLang="en-US" dirty="0"/>
              <a:t> </a:t>
            </a:r>
            <a:r>
              <a:rPr kumimoji="1" lang="en-US" altLang="zh-CN" dirty="0"/>
              <a:t>/</a:t>
            </a:r>
            <a:r>
              <a:rPr kumimoji="1" lang="zh-CN" altLang="en-US" dirty="0"/>
              <a:t> </a:t>
            </a:r>
            <a:r>
              <a:rPr kumimoji="1" lang="en-US" altLang="zh-CN" dirty="0"/>
              <a:t>scalability</a:t>
            </a:r>
          </a:p>
          <a:p>
            <a:r>
              <a:rPr kumimoji="1" lang="en-US" altLang="zh-CN" dirty="0"/>
              <a:t>Fault</a:t>
            </a:r>
            <a:r>
              <a:rPr kumimoji="1" lang="zh-CN" altLang="en-US" dirty="0"/>
              <a:t> </a:t>
            </a:r>
            <a:r>
              <a:rPr kumimoji="1" lang="en-US" altLang="zh-CN" dirty="0"/>
              <a:t>tolerance</a:t>
            </a:r>
          </a:p>
          <a:p>
            <a:pPr lvl="1"/>
            <a:r>
              <a:rPr kumimoji="1" lang="en-US" altLang="zh-CN" dirty="0"/>
              <a:t>Faults</a:t>
            </a:r>
            <a:r>
              <a:rPr kumimoji="1" lang="zh-CN" altLang="en-US" dirty="0"/>
              <a:t> </a:t>
            </a:r>
            <a:r>
              <a:rPr kumimoji="1" lang="en-US" altLang="zh-CN" dirty="0"/>
              <a:t>in</a:t>
            </a:r>
            <a:r>
              <a:rPr kumimoji="1" lang="zh-CN" altLang="en-US" dirty="0"/>
              <a:t> </a:t>
            </a:r>
            <a:r>
              <a:rPr kumimoji="1" lang="en-US" altLang="zh-CN" dirty="0"/>
              <a:t>data</a:t>
            </a:r>
          </a:p>
          <a:p>
            <a:pPr lvl="1"/>
            <a:r>
              <a:rPr kumimoji="1" lang="en-US" altLang="zh-CN" dirty="0"/>
              <a:t>Faults</a:t>
            </a:r>
            <a:r>
              <a:rPr kumimoji="1" lang="zh-CN" altLang="en-US" dirty="0"/>
              <a:t> </a:t>
            </a:r>
            <a:r>
              <a:rPr kumimoji="1" lang="en-US" altLang="zh-CN" dirty="0"/>
              <a:t>in</a:t>
            </a:r>
            <a:r>
              <a:rPr kumimoji="1" lang="zh-CN" altLang="en-US" dirty="0"/>
              <a:t> </a:t>
            </a:r>
            <a:r>
              <a:rPr kumimoji="1" lang="en-US" altLang="zh-CN" dirty="0"/>
              <a:t>systems</a:t>
            </a:r>
          </a:p>
          <a:p>
            <a:r>
              <a:rPr kumimoji="1" lang="en-US" altLang="zh-CN" dirty="0"/>
              <a:t>Programmability</a:t>
            </a:r>
          </a:p>
        </p:txBody>
      </p:sp>
    </p:spTree>
    <p:extLst>
      <p:ext uri="{BB962C8B-B14F-4D97-AF65-F5344CB8AC3E}">
        <p14:creationId xmlns:p14="http://schemas.microsoft.com/office/powerpoint/2010/main" val="1871967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Real-time</a:t>
            </a:r>
            <a:r>
              <a:rPr kumimoji="1" lang="zh-CN" altLang="en-US" dirty="0"/>
              <a:t> </a:t>
            </a:r>
            <a:r>
              <a:rPr kumimoji="1" lang="en-US" altLang="zh-CN" dirty="0"/>
              <a:t>/</a:t>
            </a:r>
            <a:r>
              <a:rPr kumimoji="1" lang="zh-CN" altLang="en-US" dirty="0"/>
              <a:t> </a:t>
            </a:r>
            <a:r>
              <a:rPr kumimoji="1" lang="en-US" altLang="zh-CN" dirty="0"/>
              <a:t>Scalability</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Batch</a:t>
            </a:r>
            <a:r>
              <a:rPr kumimoji="1" lang="zh-CN" altLang="en-US" dirty="0"/>
              <a:t> </a:t>
            </a:r>
            <a:r>
              <a:rPr kumimoji="1" lang="en-US" altLang="zh-CN" dirty="0"/>
              <a:t>processing</a:t>
            </a:r>
          </a:p>
          <a:p>
            <a:pPr lvl="1"/>
            <a:r>
              <a:rPr kumimoji="1" lang="en-US" altLang="zh-CN" dirty="0"/>
              <a:t>Fixed</a:t>
            </a:r>
            <a:r>
              <a:rPr kumimoji="1" lang="zh-CN" altLang="en-US" dirty="0"/>
              <a:t> </a:t>
            </a:r>
            <a:r>
              <a:rPr kumimoji="1" lang="en-US" altLang="zh-CN" dirty="0"/>
              <a:t>problem</a:t>
            </a:r>
            <a:r>
              <a:rPr kumimoji="1" lang="zh-CN" altLang="en-US" dirty="0"/>
              <a:t> </a:t>
            </a:r>
            <a:r>
              <a:rPr kumimoji="1" lang="en-US" altLang="zh-CN" dirty="0"/>
              <a:t>size</a:t>
            </a:r>
            <a:r>
              <a:rPr kumimoji="1" lang="zh-CN" altLang="en-US" dirty="0"/>
              <a:t> </a:t>
            </a:r>
            <a:endParaRPr kumimoji="1" lang="en-US" altLang="zh-CN" dirty="0"/>
          </a:p>
          <a:p>
            <a:pPr lvl="1"/>
            <a:r>
              <a:rPr kumimoji="1" lang="en-US" altLang="zh-CN" dirty="0"/>
              <a:t>Latency:</a:t>
            </a:r>
            <a:r>
              <a:rPr kumimoji="1" lang="zh-CN" altLang="en-US" dirty="0"/>
              <a:t> </a:t>
            </a:r>
            <a:r>
              <a:rPr kumimoji="1" lang="en-US" altLang="zh-CN" dirty="0"/>
              <a:t>Tens</a:t>
            </a:r>
            <a:r>
              <a:rPr kumimoji="1" lang="zh-CN" altLang="en-US" dirty="0"/>
              <a:t> </a:t>
            </a:r>
            <a:r>
              <a:rPr kumimoji="1" lang="en-US" altLang="zh-CN" dirty="0"/>
              <a:t>of</a:t>
            </a:r>
            <a:r>
              <a:rPr kumimoji="1" lang="zh-CN" altLang="en-US" dirty="0"/>
              <a:t> </a:t>
            </a:r>
            <a:r>
              <a:rPr kumimoji="1" lang="en-US" altLang="zh-CN" dirty="0"/>
              <a:t>hours</a:t>
            </a:r>
            <a:r>
              <a:rPr kumimoji="1" lang="zh-CN" altLang="en-US" dirty="0"/>
              <a:t> </a:t>
            </a:r>
            <a:r>
              <a:rPr kumimoji="1" lang="en-US" altLang="zh-CN" dirty="0"/>
              <a:t>processing</a:t>
            </a:r>
            <a:r>
              <a:rPr kumimoji="1" lang="zh-CN" altLang="en-US" dirty="0"/>
              <a:t> </a:t>
            </a:r>
            <a:r>
              <a:rPr kumimoji="1" lang="en-US" altLang="zh-CN" dirty="0"/>
              <a:t>time</a:t>
            </a:r>
          </a:p>
          <a:p>
            <a:r>
              <a:rPr kumimoji="1" lang="en-US" altLang="zh-CN" dirty="0"/>
              <a:t>Stream</a:t>
            </a:r>
            <a:r>
              <a:rPr kumimoji="1" lang="zh-CN" altLang="en-US" dirty="0"/>
              <a:t> </a:t>
            </a:r>
            <a:r>
              <a:rPr kumimoji="1" lang="en-US" altLang="zh-CN" dirty="0"/>
              <a:t>Processing</a:t>
            </a:r>
          </a:p>
          <a:p>
            <a:pPr lvl="1"/>
            <a:r>
              <a:rPr kumimoji="1" lang="en-US" altLang="zh-CN" dirty="0"/>
              <a:t>Arrival</a:t>
            </a:r>
            <a:r>
              <a:rPr kumimoji="1" lang="zh-CN" altLang="en-US" dirty="0"/>
              <a:t> </a:t>
            </a:r>
            <a:r>
              <a:rPr kumimoji="1" lang="en-US" altLang="zh-CN" dirty="0"/>
              <a:t>rate</a:t>
            </a:r>
            <a:r>
              <a:rPr kumimoji="1" lang="zh-CN" altLang="en-US" dirty="0"/>
              <a:t> </a:t>
            </a:r>
            <a:r>
              <a:rPr kumimoji="1" lang="en-US" altLang="zh-CN" dirty="0"/>
              <a:t>varies</a:t>
            </a:r>
            <a:r>
              <a:rPr kumimoji="1" lang="zh-CN" altLang="en-US" dirty="0"/>
              <a:t> </a:t>
            </a:r>
            <a:r>
              <a:rPr kumimoji="1" lang="en-US" altLang="zh-CN" dirty="0"/>
              <a:t>heavily</a:t>
            </a:r>
          </a:p>
          <a:p>
            <a:pPr lvl="1"/>
            <a:r>
              <a:rPr kumimoji="1" lang="en-US" altLang="zh-CN" dirty="0"/>
              <a:t>Latency:</a:t>
            </a:r>
            <a:r>
              <a:rPr kumimoji="1" lang="zh-CN" altLang="en-US" dirty="0"/>
              <a:t> </a:t>
            </a:r>
            <a:r>
              <a:rPr kumimoji="1" lang="en-US" altLang="zh-CN" dirty="0"/>
              <a:t>Seconds</a:t>
            </a:r>
            <a:r>
              <a:rPr kumimoji="1" lang="zh-CN" altLang="en-US" dirty="0"/>
              <a:t> </a:t>
            </a:r>
            <a:r>
              <a:rPr kumimoji="1" lang="en-US" altLang="zh-CN" dirty="0"/>
              <a:t>or</a:t>
            </a:r>
            <a:r>
              <a:rPr kumimoji="1" lang="zh-CN" altLang="en-US" dirty="0"/>
              <a:t> </a:t>
            </a:r>
            <a:r>
              <a:rPr kumimoji="1" lang="en-US" altLang="zh-CN" dirty="0"/>
              <a:t>even</a:t>
            </a:r>
            <a:r>
              <a:rPr kumimoji="1" lang="zh-CN" altLang="en-US" dirty="0"/>
              <a:t> </a:t>
            </a:r>
            <a:r>
              <a:rPr kumimoji="1" lang="en-US" altLang="zh-CN" dirty="0"/>
              <a:t>less</a:t>
            </a:r>
          </a:p>
          <a:p>
            <a:pPr lvl="1"/>
            <a:r>
              <a:rPr kumimoji="1" lang="en-US" altLang="zh-CN" dirty="0"/>
              <a:t>Processing</a:t>
            </a:r>
            <a:r>
              <a:rPr kumimoji="1" lang="zh-CN" altLang="en-US" dirty="0"/>
              <a:t> </a:t>
            </a:r>
            <a:r>
              <a:rPr kumimoji="1" lang="en-US" altLang="zh-CN" dirty="0"/>
              <a:t>all</a:t>
            </a:r>
            <a:r>
              <a:rPr kumimoji="1" lang="zh-CN" altLang="en-US" dirty="0"/>
              <a:t> </a:t>
            </a:r>
            <a:r>
              <a:rPr kumimoji="1" lang="en-US" altLang="zh-CN" dirty="0"/>
              <a:t>coming</a:t>
            </a:r>
            <a:r>
              <a:rPr kumimoji="1" lang="zh-CN" altLang="en-US" dirty="0"/>
              <a:t> </a:t>
            </a:r>
            <a:r>
              <a:rPr kumimoji="1" lang="en-US" altLang="zh-CN" dirty="0"/>
              <a:t>data</a:t>
            </a:r>
            <a:r>
              <a:rPr kumimoji="1" lang="zh-CN" altLang="en-US" dirty="0"/>
              <a:t> </a:t>
            </a:r>
            <a:r>
              <a:rPr kumimoji="1" lang="en-US" altLang="zh-CN" dirty="0"/>
              <a:t>or</a:t>
            </a:r>
          </a:p>
          <a:p>
            <a:pPr lvl="1"/>
            <a:r>
              <a:rPr kumimoji="1" lang="en-US" altLang="zh-CN" dirty="0"/>
              <a:t>Pre-defined</a:t>
            </a:r>
            <a:r>
              <a:rPr kumimoji="1" lang="zh-CN" altLang="en-US" dirty="0"/>
              <a:t> </a:t>
            </a:r>
            <a:r>
              <a:rPr kumimoji="1" lang="en-US" altLang="zh-CN" dirty="0"/>
              <a:t>degrading</a:t>
            </a:r>
            <a:r>
              <a:rPr kumimoji="1" lang="zh-CN" altLang="en-US" dirty="0"/>
              <a:t> </a:t>
            </a:r>
            <a:r>
              <a:rPr kumimoji="1" lang="en-US" altLang="zh-CN" dirty="0"/>
              <a:t>approach</a:t>
            </a:r>
          </a:p>
        </p:txBody>
      </p:sp>
    </p:spTree>
    <p:extLst>
      <p:ext uri="{BB962C8B-B14F-4D97-AF65-F5344CB8AC3E}">
        <p14:creationId xmlns:p14="http://schemas.microsoft.com/office/powerpoint/2010/main" val="322344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Fault Tolerance</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Batch</a:t>
            </a:r>
            <a:r>
              <a:rPr kumimoji="1" lang="zh-CN" altLang="en-US" dirty="0"/>
              <a:t> </a:t>
            </a:r>
            <a:endParaRPr kumimoji="1" lang="en-US" altLang="zh-CN" dirty="0"/>
          </a:p>
          <a:p>
            <a:pPr lvl="1"/>
            <a:r>
              <a:rPr kumimoji="1" lang="en-US" altLang="zh-CN" dirty="0"/>
              <a:t>ETL</a:t>
            </a:r>
            <a:r>
              <a:rPr kumimoji="1" lang="zh-CN" altLang="en-US" dirty="0"/>
              <a:t> </a:t>
            </a:r>
            <a:r>
              <a:rPr kumimoji="1" lang="en-US" altLang="zh-CN" dirty="0"/>
              <a:t>can</a:t>
            </a:r>
            <a:r>
              <a:rPr kumimoji="1" lang="zh-CN" altLang="en-US" dirty="0"/>
              <a:t> </a:t>
            </a:r>
            <a:r>
              <a:rPr kumimoji="1" lang="en-US" altLang="zh-CN" dirty="0"/>
              <a:t>remove</a:t>
            </a:r>
            <a:r>
              <a:rPr kumimoji="1" lang="zh-CN" altLang="en-US" dirty="0"/>
              <a:t> </a:t>
            </a:r>
            <a:r>
              <a:rPr kumimoji="1" lang="en-US" altLang="zh-CN" dirty="0"/>
              <a:t>faults</a:t>
            </a:r>
            <a:r>
              <a:rPr kumimoji="1" lang="zh-CN" altLang="en-US" dirty="0"/>
              <a:t> </a:t>
            </a:r>
            <a:r>
              <a:rPr kumimoji="1" lang="en-US" altLang="zh-CN" dirty="0"/>
              <a:t>in</a:t>
            </a:r>
            <a:r>
              <a:rPr kumimoji="1" lang="zh-CN" altLang="en-US" dirty="0"/>
              <a:t> </a:t>
            </a:r>
            <a:r>
              <a:rPr kumimoji="1" lang="en-US" altLang="zh-CN" dirty="0"/>
              <a:t>data</a:t>
            </a:r>
          </a:p>
          <a:p>
            <a:pPr lvl="1"/>
            <a:r>
              <a:rPr kumimoji="1" lang="en-US" altLang="zh-CN" dirty="0"/>
              <a:t>Checkpoint</a:t>
            </a:r>
            <a:r>
              <a:rPr kumimoji="1" lang="zh-CN" altLang="en-US" dirty="0"/>
              <a:t> </a:t>
            </a:r>
            <a:r>
              <a:rPr kumimoji="1" lang="en-US" altLang="zh-CN" dirty="0"/>
              <a:t>and</a:t>
            </a:r>
            <a:r>
              <a:rPr kumimoji="1" lang="zh-CN" altLang="en-US" dirty="0"/>
              <a:t>/</a:t>
            </a:r>
            <a:r>
              <a:rPr kumimoji="1" lang="en-US" altLang="zh-CN" dirty="0"/>
              <a:t>or</a:t>
            </a:r>
            <a:r>
              <a:rPr kumimoji="1" lang="zh-CN" altLang="en-US" dirty="0"/>
              <a:t> </a:t>
            </a:r>
            <a:r>
              <a:rPr kumimoji="1" lang="en-US" altLang="zh-CN" dirty="0"/>
              <a:t>recalculation</a:t>
            </a:r>
            <a:r>
              <a:rPr kumimoji="1" lang="zh-CN" altLang="en-US" dirty="0"/>
              <a:t> </a:t>
            </a:r>
            <a:endParaRPr kumimoji="1" lang="en-US" altLang="zh-CN" dirty="0"/>
          </a:p>
          <a:p>
            <a:r>
              <a:rPr kumimoji="1" lang="en-US" altLang="en-US" dirty="0"/>
              <a:t>Streaming</a:t>
            </a:r>
          </a:p>
          <a:p>
            <a:pPr lvl="1"/>
            <a:r>
              <a:rPr kumimoji="1" lang="en-US" altLang="zh-CN" dirty="0"/>
              <a:t>Has</a:t>
            </a:r>
            <a:r>
              <a:rPr kumimoji="1" lang="zh-CN" altLang="en-US" dirty="0"/>
              <a:t> </a:t>
            </a:r>
            <a:r>
              <a:rPr kumimoji="1" lang="en-US" altLang="zh-CN" dirty="0"/>
              <a:t>to</a:t>
            </a:r>
            <a:r>
              <a:rPr kumimoji="1" lang="zh-CN" altLang="en-US" dirty="0"/>
              <a:t> </a:t>
            </a:r>
            <a:r>
              <a:rPr kumimoji="1" lang="en-US" altLang="zh-CN" dirty="0"/>
              <a:t>deal</a:t>
            </a:r>
            <a:r>
              <a:rPr kumimoji="1" lang="zh-CN" altLang="en-US" dirty="0"/>
              <a:t> </a:t>
            </a:r>
            <a:r>
              <a:rPr kumimoji="1" lang="en-US" altLang="zh-CN" dirty="0"/>
              <a:t>with</a:t>
            </a:r>
            <a:r>
              <a:rPr kumimoji="1" lang="zh-CN" altLang="en-US" dirty="0"/>
              <a:t> </a:t>
            </a:r>
            <a:r>
              <a:rPr kumimoji="1" lang="en-US" altLang="zh-CN" dirty="0"/>
              <a:t>data</a:t>
            </a:r>
            <a:r>
              <a:rPr kumimoji="1" lang="zh-CN" altLang="en-US" dirty="0"/>
              <a:t> </a:t>
            </a:r>
            <a:r>
              <a:rPr kumimoji="1" lang="en-US" altLang="zh-CN" dirty="0"/>
              <a:t>fault</a:t>
            </a:r>
            <a:r>
              <a:rPr kumimoji="1" lang="zh-CN" altLang="en-US" dirty="0"/>
              <a:t> </a:t>
            </a:r>
            <a:r>
              <a:rPr kumimoji="1" lang="en-US" altLang="zh-CN" dirty="0"/>
              <a:t>in</a:t>
            </a:r>
            <a:r>
              <a:rPr kumimoji="1" lang="zh-CN" altLang="en-US" dirty="0"/>
              <a:t> </a:t>
            </a:r>
            <a:r>
              <a:rPr kumimoji="1" lang="en-US" altLang="zh-CN" dirty="0"/>
              <a:t>real</a:t>
            </a:r>
            <a:r>
              <a:rPr kumimoji="1" lang="zh-CN" altLang="en-US" dirty="0"/>
              <a:t> </a:t>
            </a:r>
            <a:r>
              <a:rPr kumimoji="1" lang="en-US" altLang="zh-CN" dirty="0"/>
              <a:t>time</a:t>
            </a:r>
          </a:p>
          <a:p>
            <a:pPr lvl="1"/>
            <a:r>
              <a:rPr kumimoji="1" lang="en-US" altLang="zh-CN" dirty="0"/>
              <a:t>Fault</a:t>
            </a:r>
            <a:r>
              <a:rPr kumimoji="1" lang="zh-CN" altLang="en-US" dirty="0"/>
              <a:t> </a:t>
            </a:r>
            <a:r>
              <a:rPr kumimoji="1" lang="en-US" altLang="zh-CN" dirty="0"/>
              <a:t>tolerance</a:t>
            </a:r>
            <a:r>
              <a:rPr kumimoji="1" lang="zh-CN" altLang="en-US" dirty="0"/>
              <a:t> </a:t>
            </a:r>
            <a:r>
              <a:rPr kumimoji="1" lang="en-US" altLang="zh-CN" dirty="0"/>
              <a:t>mechanism</a:t>
            </a:r>
            <a:r>
              <a:rPr kumimoji="1" lang="zh-CN" altLang="en-US" dirty="0"/>
              <a:t> </a:t>
            </a:r>
            <a:r>
              <a:rPr kumimoji="1" lang="en-US" altLang="zh-CN" dirty="0"/>
              <a:t>must</a:t>
            </a:r>
            <a:r>
              <a:rPr kumimoji="1" lang="zh-CN" altLang="en-US" dirty="0"/>
              <a:t> </a:t>
            </a:r>
            <a:r>
              <a:rPr kumimoji="1" lang="en-US" altLang="zh-CN" dirty="0"/>
              <a:t>be</a:t>
            </a:r>
            <a:r>
              <a:rPr kumimoji="1" lang="zh-CN" altLang="en-US" dirty="0"/>
              <a:t> </a:t>
            </a:r>
            <a:r>
              <a:rPr kumimoji="1" lang="en-US" altLang="zh-CN" dirty="0"/>
              <a:t>low-overhead,</a:t>
            </a:r>
            <a:r>
              <a:rPr kumimoji="1" lang="zh-CN" altLang="en-US" dirty="0"/>
              <a:t> </a:t>
            </a:r>
            <a:r>
              <a:rPr kumimoji="1" lang="en-US" altLang="zh-CN" dirty="0"/>
              <a:t>and</a:t>
            </a:r>
            <a:r>
              <a:rPr kumimoji="1" lang="zh-CN" altLang="en-US" dirty="0"/>
              <a:t> </a:t>
            </a:r>
            <a:r>
              <a:rPr kumimoji="1" lang="en-US" altLang="zh-CN" dirty="0"/>
              <a:t>maintain</a:t>
            </a:r>
            <a:r>
              <a:rPr kumimoji="1" lang="zh-CN" altLang="en-US" dirty="0"/>
              <a:t> </a:t>
            </a:r>
            <a:r>
              <a:rPr kumimoji="1" lang="en-US" altLang="zh-CN" dirty="0"/>
              <a:t>the</a:t>
            </a:r>
            <a:r>
              <a:rPr kumimoji="1" lang="zh-CN" altLang="en-US" dirty="0"/>
              <a:t> </a:t>
            </a:r>
            <a:r>
              <a:rPr kumimoji="1" lang="en-US" altLang="zh-CN" dirty="0"/>
              <a:t>real</a:t>
            </a:r>
            <a:r>
              <a:rPr kumimoji="1" lang="zh-CN" altLang="en-US" dirty="0"/>
              <a:t> </a:t>
            </a:r>
            <a:r>
              <a:rPr kumimoji="1" lang="en-US" altLang="zh-CN" dirty="0"/>
              <a:t>time</a:t>
            </a:r>
            <a:r>
              <a:rPr kumimoji="1" lang="zh-CN" altLang="en-US" dirty="0"/>
              <a:t> </a:t>
            </a:r>
            <a:r>
              <a:rPr kumimoji="1" lang="en-US" altLang="zh-CN" dirty="0"/>
              <a:t>demand</a:t>
            </a:r>
          </a:p>
        </p:txBody>
      </p:sp>
    </p:spTree>
    <p:extLst>
      <p:ext uri="{BB962C8B-B14F-4D97-AF65-F5344CB8AC3E}">
        <p14:creationId xmlns:p14="http://schemas.microsoft.com/office/powerpoint/2010/main" val="1936203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Programmability</a:t>
            </a:r>
            <a:endParaRPr kumimoji="1" lang="zh-CN" altLang="en-US" dirty="0"/>
          </a:p>
        </p:txBody>
      </p:sp>
      <p:sp>
        <p:nvSpPr>
          <p:cNvPr id="3" name="内容占位符 2"/>
          <p:cNvSpPr>
            <a:spLocks noGrp="1"/>
          </p:cNvSpPr>
          <p:nvPr>
            <p:ph idx="1"/>
          </p:nvPr>
        </p:nvSpPr>
        <p:spPr/>
        <p:txBody>
          <a:bodyPr/>
          <a:lstStyle/>
          <a:p>
            <a:r>
              <a:rPr kumimoji="1" lang="en-US" altLang="zh-CN" dirty="0"/>
              <a:t>Natural</a:t>
            </a:r>
          </a:p>
          <a:p>
            <a:r>
              <a:rPr kumimoji="1" lang="en-US" altLang="zh-CN" dirty="0"/>
              <a:t>Coverage</a:t>
            </a:r>
          </a:p>
          <a:p>
            <a:r>
              <a:rPr kumimoji="1" lang="en-US" altLang="zh-CN" dirty="0"/>
              <a:t>Do</a:t>
            </a:r>
            <a:r>
              <a:rPr kumimoji="1" lang="zh-CN" altLang="en-US" dirty="0"/>
              <a:t> </a:t>
            </a:r>
            <a:r>
              <a:rPr kumimoji="1" lang="en-US" altLang="zh-CN" dirty="0"/>
              <a:t>not</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take</a:t>
            </a:r>
            <a:r>
              <a:rPr kumimoji="1" lang="zh-CN" altLang="en-US" dirty="0"/>
              <a:t> </a:t>
            </a:r>
            <a:r>
              <a:rPr kumimoji="1" lang="en-US" altLang="zh-CN" dirty="0"/>
              <a:t>care</a:t>
            </a:r>
            <a:r>
              <a:rPr kumimoji="1" lang="zh-CN" altLang="en-US" dirty="0"/>
              <a:t> </a:t>
            </a:r>
            <a:r>
              <a:rPr kumimoji="1" lang="en-US" altLang="zh-CN" dirty="0"/>
              <a:t>of</a:t>
            </a:r>
            <a:r>
              <a:rPr kumimoji="1" lang="zh-CN" altLang="en-US" dirty="0"/>
              <a:t> </a:t>
            </a:r>
            <a:r>
              <a:rPr kumimoji="1" lang="en-US" altLang="zh-CN" dirty="0"/>
              <a:t>fault</a:t>
            </a:r>
            <a:r>
              <a:rPr kumimoji="1" lang="zh-CN" altLang="en-US" dirty="0"/>
              <a:t> </a:t>
            </a:r>
            <a:r>
              <a:rPr kumimoji="1" lang="en-US" altLang="zh-CN" dirty="0"/>
              <a:t>tolerance</a:t>
            </a:r>
            <a:r>
              <a:rPr kumimoji="1" lang="zh-CN" altLang="en-US" dirty="0"/>
              <a:t> </a:t>
            </a:r>
            <a:r>
              <a:rPr kumimoji="1" lang="en-US" altLang="zh-CN" dirty="0"/>
              <a:t>and</a:t>
            </a:r>
            <a:r>
              <a:rPr kumimoji="1" lang="zh-CN" altLang="en-US" dirty="0"/>
              <a:t> </a:t>
            </a:r>
            <a:r>
              <a:rPr kumimoji="1" lang="en-US" altLang="zh-CN" dirty="0"/>
              <a:t>load</a:t>
            </a:r>
            <a:r>
              <a:rPr kumimoji="1" lang="zh-CN" altLang="en-US" dirty="0"/>
              <a:t> </a:t>
            </a:r>
            <a:r>
              <a:rPr kumimoji="1" lang="en-US" altLang="zh-CN" dirty="0"/>
              <a:t>balance</a:t>
            </a:r>
            <a:endParaRPr kumimoji="1" lang="zh-CN" altLang="en-US" dirty="0"/>
          </a:p>
        </p:txBody>
      </p:sp>
    </p:spTree>
    <p:extLst>
      <p:ext uri="{BB962C8B-B14F-4D97-AF65-F5344CB8AC3E}">
        <p14:creationId xmlns:p14="http://schemas.microsoft.com/office/powerpoint/2010/main" val="415554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13609"/>
            <a:ext cx="8229600" cy="1143000"/>
          </a:xfrm>
        </p:spPr>
        <p:txBody>
          <a:bodyPr/>
          <a:lstStyle/>
          <a:p>
            <a:r>
              <a:rPr kumimoji="1" lang="en-US" altLang="zh-CN" dirty="0"/>
              <a:t>Stream Processing</a:t>
            </a:r>
            <a:endParaRPr kumimoji="1"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272609926"/>
              </p:ext>
            </p:extLst>
          </p:nvPr>
        </p:nvGraphicFramePr>
        <p:xfrm>
          <a:off x="1034716" y="1695723"/>
          <a:ext cx="7074568" cy="4660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幻灯片编号占位符 3"/>
          <p:cNvSpPr>
            <a:spLocks noGrp="1"/>
          </p:cNvSpPr>
          <p:nvPr>
            <p:ph type="sldNum" sz="quarter" idx="12"/>
          </p:nvPr>
        </p:nvSpPr>
        <p:spPr/>
        <p:txBody>
          <a:bodyPr/>
          <a:lstStyle/>
          <a:p>
            <a:pPr>
              <a:defRPr/>
            </a:pPr>
            <a:fld id="{20C84634-BC15-4916-AEE3-A1C9D3D0EDCD}" type="slidenum">
              <a:rPr lang="en-US" altLang="zh-CN" smtClean="0"/>
              <a:pPr>
                <a:defRPr/>
              </a:pPr>
              <a:t>19</a:t>
            </a:fld>
            <a:endParaRPr lang="en-US" altLang="zh-CN" dirty="0"/>
          </a:p>
        </p:txBody>
      </p:sp>
    </p:spTree>
    <p:extLst>
      <p:ext uri="{BB962C8B-B14F-4D97-AF65-F5344CB8AC3E}">
        <p14:creationId xmlns:p14="http://schemas.microsoft.com/office/powerpoint/2010/main" val="2420817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References</a:t>
            </a:r>
            <a:endParaRPr kumimoji="1" lang="zh-CN" altLang="en-US" dirty="0"/>
          </a:p>
        </p:txBody>
      </p:sp>
      <p:sp>
        <p:nvSpPr>
          <p:cNvPr id="4" name="内容占位符 3"/>
          <p:cNvSpPr txBox="1">
            <a:spLocks noGrp="1"/>
          </p:cNvSpPr>
          <p:nvPr>
            <p:ph idx="1"/>
          </p:nvPr>
        </p:nvSpPr>
        <p:spPr>
          <a:xfrm>
            <a:off x="120304" y="1637593"/>
            <a:ext cx="8920389" cy="3619452"/>
          </a:xfrm>
          <a:prstGeom prst="rect">
            <a:avLst/>
          </a:prstGeom>
          <a:noFill/>
        </p:spPr>
        <p:txBody>
          <a:bodyPr wrap="square" rtlCol="0">
            <a:spAutoFit/>
          </a:bodyPr>
          <a:lstStyle/>
          <a:p>
            <a:r>
              <a:rPr kumimoji="1" lang="en-US" altLang="zh-CN" sz="2400" dirty="0"/>
              <a:t>Some</a:t>
            </a:r>
            <a:r>
              <a:rPr kumimoji="1" lang="zh-CN" altLang="en-US" sz="2400" dirty="0"/>
              <a:t> </a:t>
            </a:r>
            <a:r>
              <a:rPr kumimoji="1" lang="en-US" altLang="zh-CN" sz="2400" dirty="0"/>
              <a:t>contents</a:t>
            </a:r>
            <a:r>
              <a:rPr kumimoji="1" lang="zh-CN" altLang="en-US" sz="2400" dirty="0"/>
              <a:t> </a:t>
            </a:r>
            <a:r>
              <a:rPr kumimoji="1" lang="en-US" altLang="zh-CN" sz="2400" dirty="0"/>
              <a:t>are</a:t>
            </a:r>
            <a:r>
              <a:rPr kumimoji="1" lang="zh-CN" altLang="en-US" sz="2400" dirty="0"/>
              <a:t> </a:t>
            </a:r>
            <a:r>
              <a:rPr kumimoji="1" lang="en-US" altLang="zh-CN" sz="2400" dirty="0"/>
              <a:t>from</a:t>
            </a:r>
          </a:p>
          <a:p>
            <a:pPr lvl="1"/>
            <a:r>
              <a:rPr kumimoji="1" lang="en-US" altLang="zh-CN" sz="1800" dirty="0"/>
              <a:t>Nathan</a:t>
            </a:r>
            <a:r>
              <a:rPr kumimoji="1" lang="zh-CN" altLang="en-US" sz="1800" dirty="0"/>
              <a:t> </a:t>
            </a:r>
            <a:r>
              <a:rPr kumimoji="1" lang="en-US" altLang="zh-CN" sz="1800" dirty="0" err="1"/>
              <a:t>Marz《Storm:Distributed</a:t>
            </a:r>
            <a:r>
              <a:rPr kumimoji="1" lang="zh-CN" altLang="en-US" sz="1800" dirty="0"/>
              <a:t> </a:t>
            </a:r>
            <a:r>
              <a:rPr kumimoji="1" lang="en-US" altLang="zh-CN" sz="1800" dirty="0"/>
              <a:t>and</a:t>
            </a:r>
            <a:r>
              <a:rPr kumimoji="1" lang="zh-CN" altLang="en-US" sz="1800" dirty="0"/>
              <a:t> </a:t>
            </a:r>
            <a:r>
              <a:rPr kumimoji="1" lang="en-US" altLang="zh-CN" sz="1800" dirty="0"/>
              <a:t>Fault-Tolerant</a:t>
            </a:r>
            <a:r>
              <a:rPr kumimoji="1" lang="zh-CN" altLang="en-US" sz="1800" dirty="0"/>
              <a:t> </a:t>
            </a:r>
            <a:r>
              <a:rPr kumimoji="1" lang="en-US" altLang="zh-CN" sz="1800" dirty="0"/>
              <a:t>Real-time</a:t>
            </a:r>
            <a:r>
              <a:rPr kumimoji="1" lang="zh-CN" altLang="en-US" sz="1800" dirty="0"/>
              <a:t> </a:t>
            </a:r>
            <a:r>
              <a:rPr kumimoji="1" lang="en-US" altLang="zh-CN" sz="1800" dirty="0"/>
              <a:t>Computation》</a:t>
            </a:r>
          </a:p>
          <a:p>
            <a:pPr lvl="1"/>
            <a:r>
              <a:rPr kumimoji="1" lang="en-US" altLang="zh-CN" sz="1800" dirty="0"/>
              <a:t>Leonardo </a:t>
            </a:r>
            <a:r>
              <a:rPr kumimoji="1" lang="en-US" altLang="zh-CN" sz="1800" dirty="0" err="1"/>
              <a:t>Neumeyer</a:t>
            </a:r>
            <a:r>
              <a:rPr kumimoji="1" lang="zh-CN" altLang="zh-CN" sz="1800" dirty="0"/>
              <a:t>《</a:t>
            </a:r>
            <a:r>
              <a:rPr kumimoji="1" lang="en-US" altLang="zh-CN" sz="1800" dirty="0"/>
              <a:t>S4</a:t>
            </a:r>
            <a:r>
              <a:rPr kumimoji="1" lang="zh-CN" altLang="en-US" sz="1800" dirty="0"/>
              <a:t>:</a:t>
            </a:r>
            <a:r>
              <a:rPr kumimoji="1" lang="en-US" altLang="zh-CN" sz="1800" dirty="0"/>
              <a:t>Distributed</a:t>
            </a:r>
            <a:r>
              <a:rPr kumimoji="1" lang="zh-CN" altLang="en-US" sz="1800" dirty="0"/>
              <a:t> </a:t>
            </a:r>
            <a:r>
              <a:rPr kumimoji="1" lang="en-US" altLang="zh-CN" sz="1800" dirty="0"/>
              <a:t>Stream</a:t>
            </a:r>
            <a:r>
              <a:rPr kumimoji="1" lang="zh-CN" altLang="en-US" sz="1800" dirty="0"/>
              <a:t> </a:t>
            </a:r>
            <a:r>
              <a:rPr kumimoji="1" lang="en-US" altLang="zh-CN" sz="1800" dirty="0"/>
              <a:t>Computing</a:t>
            </a:r>
            <a:r>
              <a:rPr kumimoji="1" lang="zh-CN" altLang="en-US" sz="1800" dirty="0"/>
              <a:t> </a:t>
            </a:r>
            <a:r>
              <a:rPr kumimoji="1" lang="en-US" altLang="zh-CN" sz="1800" dirty="0"/>
              <a:t>Platform》</a:t>
            </a:r>
          </a:p>
          <a:p>
            <a:pPr lvl="1"/>
            <a:r>
              <a:rPr kumimoji="1" lang="en-US" altLang="zh-CN" sz="1800" dirty="0"/>
              <a:t>Michael </a:t>
            </a:r>
            <a:r>
              <a:rPr kumimoji="1" lang="en-US" altLang="zh-CN" sz="1800" dirty="0" err="1"/>
              <a:t>Stonebraker《The</a:t>
            </a:r>
            <a:r>
              <a:rPr kumimoji="1" lang="en-US" altLang="zh-CN" sz="1800" dirty="0"/>
              <a:t> 8 Requirements of Real-Time Stream Processing》</a:t>
            </a:r>
          </a:p>
          <a:p>
            <a:pPr lvl="1"/>
            <a:r>
              <a:rPr kumimoji="1" lang="en-US" altLang="zh-CN" sz="1800" dirty="0" err="1"/>
              <a:t>Zhengping</a:t>
            </a:r>
            <a:r>
              <a:rPr kumimoji="1" lang="zh-CN" altLang="en-US" sz="1800" dirty="0"/>
              <a:t> </a:t>
            </a:r>
            <a:r>
              <a:rPr kumimoji="1" lang="en-US" altLang="zh-CN" sz="1800" dirty="0" err="1"/>
              <a:t>Qian</a:t>
            </a:r>
            <a:r>
              <a:rPr kumimoji="1" lang="zh-CN" altLang="en-US" sz="1800" dirty="0"/>
              <a:t> </a:t>
            </a:r>
            <a:r>
              <a:rPr kumimoji="1" lang="en-US" altLang="zh-CN" sz="1800" dirty="0"/>
              <a:t>《</a:t>
            </a:r>
            <a:r>
              <a:rPr kumimoji="1" lang="en-US" altLang="zh-CN" sz="1800" dirty="0" err="1"/>
              <a:t>Realtime</a:t>
            </a:r>
            <a:r>
              <a:rPr kumimoji="1" lang="zh-CN" altLang="en-US" sz="1800" dirty="0"/>
              <a:t> </a:t>
            </a:r>
            <a:r>
              <a:rPr kumimoji="1" lang="en-US" altLang="zh-CN" sz="1800" dirty="0"/>
              <a:t>Cloud</a:t>
            </a:r>
            <a:r>
              <a:rPr kumimoji="1" lang="zh-CN" altLang="en-US" sz="1800" dirty="0"/>
              <a:t> </a:t>
            </a:r>
            <a:r>
              <a:rPr kumimoji="1" lang="en-US" altLang="zh-CN" sz="1800" dirty="0"/>
              <a:t>Computing》《Use</a:t>
            </a:r>
            <a:r>
              <a:rPr kumimoji="1" lang="zh-CN" altLang="en-US" sz="1800" dirty="0"/>
              <a:t> </a:t>
            </a:r>
            <a:r>
              <a:rPr kumimoji="1" lang="en-US" altLang="zh-CN" sz="1800" dirty="0"/>
              <a:t>cases</a:t>
            </a:r>
            <a:r>
              <a:rPr kumimoji="1" lang="zh-CN" altLang="en-US" sz="1800" dirty="0"/>
              <a:t> </a:t>
            </a:r>
            <a:r>
              <a:rPr kumimoji="1" lang="en-US" altLang="zh-CN" sz="1800" dirty="0"/>
              <a:t>of</a:t>
            </a:r>
            <a:r>
              <a:rPr kumimoji="1" lang="zh-CN" altLang="en-US" sz="1800" dirty="0"/>
              <a:t> </a:t>
            </a:r>
            <a:r>
              <a:rPr kumimoji="1" lang="en-US" altLang="zh-CN" sz="1800" dirty="0"/>
              <a:t>Graph</a:t>
            </a:r>
            <a:r>
              <a:rPr kumimoji="1" lang="zh-CN" altLang="en-US" sz="1800" dirty="0"/>
              <a:t> </a:t>
            </a:r>
            <a:r>
              <a:rPr kumimoji="1" lang="en-US" altLang="zh-CN" sz="1800" dirty="0"/>
              <a:t>Analytics</a:t>
            </a:r>
            <a:r>
              <a:rPr kumimoji="1" lang="zh-CN" altLang="en-US" sz="1800" dirty="0"/>
              <a:t> </a:t>
            </a:r>
            <a:r>
              <a:rPr kumimoji="1" lang="en-US" altLang="zh-CN" sz="1800" dirty="0"/>
              <a:t>in</a:t>
            </a:r>
            <a:r>
              <a:rPr kumimoji="1" lang="zh-CN" altLang="en-US" sz="1800" dirty="0"/>
              <a:t> </a:t>
            </a:r>
            <a:r>
              <a:rPr kumimoji="1" lang="en-US" altLang="zh-CN" sz="1800" dirty="0" err="1"/>
              <a:t>Alibaba</a:t>
            </a:r>
            <a:r>
              <a:rPr kumimoji="1" lang="en-US" altLang="zh-CN" sz="1800" dirty="0"/>
              <a:t>》</a:t>
            </a:r>
          </a:p>
          <a:p>
            <a:pPr lvl="1"/>
            <a:r>
              <a:rPr lang="en-US" altLang="zh-CN" sz="1800" dirty="0"/>
              <a:t>Jeff </a:t>
            </a:r>
            <a:r>
              <a:rPr lang="en-US" altLang="zh-CN" sz="1800" dirty="0" err="1"/>
              <a:t>Holoman</a:t>
            </a:r>
            <a:r>
              <a:rPr kumimoji="1" lang="en-US" altLang="zh-CN" sz="1800" dirty="0"/>
              <a:t> 《Kafka</a:t>
            </a:r>
            <a:r>
              <a:rPr kumimoji="1" lang="zh-CN" altLang="en-US" sz="1800" dirty="0"/>
              <a:t> </a:t>
            </a:r>
            <a:r>
              <a:rPr kumimoji="1" lang="en-US" altLang="zh-CN" sz="1800" dirty="0"/>
              <a:t>Introduction》</a:t>
            </a:r>
            <a:endParaRPr kumimoji="1" lang="zh-CN" altLang="en-US" sz="1800" dirty="0"/>
          </a:p>
          <a:p>
            <a:pPr lvl="1"/>
            <a:r>
              <a:rPr lang="en-US" altLang="zh-CN" sz="1800" dirty="0"/>
              <a:t>M. </a:t>
            </a:r>
            <a:r>
              <a:rPr lang="en-US" altLang="zh-CN" sz="1800" dirty="0" err="1"/>
              <a:t>Zaharia</a:t>
            </a:r>
            <a:r>
              <a:rPr lang="en-US" altLang="zh-CN" sz="1800" dirty="0"/>
              <a:t>, T. Das, H. Li, T. Hunter, S. </a:t>
            </a:r>
            <a:r>
              <a:rPr lang="en-US" altLang="zh-CN" sz="1800" dirty="0" err="1"/>
              <a:t>Shenker</a:t>
            </a:r>
            <a:r>
              <a:rPr lang="en-US" altLang="zh-CN" sz="1800" dirty="0"/>
              <a:t>, and I. </a:t>
            </a:r>
            <a:r>
              <a:rPr lang="en-US" altLang="zh-CN" sz="1800" dirty="0" err="1"/>
              <a:t>Stoica</a:t>
            </a:r>
            <a:r>
              <a:rPr lang="en-US" altLang="zh-CN" sz="1800" dirty="0"/>
              <a:t>. </a:t>
            </a:r>
            <a:r>
              <a:rPr lang="en-US" altLang="zh-CN" sz="1800" dirty="0">
                <a:hlinkClick r:id="rId2"/>
              </a:rPr>
              <a:t>Discretized Streams: Fault-Tolerant Streaming Computation at Scale</a:t>
            </a:r>
            <a:r>
              <a:rPr lang="en-US" altLang="zh-CN" sz="1800" dirty="0"/>
              <a:t>, </a:t>
            </a:r>
            <a:r>
              <a:rPr lang="en-US" altLang="zh-CN" sz="1800" i="1" dirty="0"/>
              <a:t>SOSP 2013</a:t>
            </a:r>
          </a:p>
          <a:p>
            <a:pPr lvl="1"/>
            <a:r>
              <a:rPr kumimoji="1" lang="en-US" altLang="zh-CN" sz="1800" dirty="0"/>
              <a:t>Michael </a:t>
            </a:r>
            <a:r>
              <a:rPr kumimoji="1" lang="en-US" altLang="zh-CN" sz="1800" dirty="0" err="1"/>
              <a:t>Stonebraker</a:t>
            </a:r>
            <a:r>
              <a:rPr kumimoji="1" lang="en-US" altLang="zh-CN" sz="1800" dirty="0"/>
              <a:t>, </a:t>
            </a:r>
            <a:r>
              <a:rPr kumimoji="1" lang="en-US" altLang="zh-CN" sz="1800" dirty="0" err="1"/>
              <a:t>Uğur</a:t>
            </a:r>
            <a:r>
              <a:rPr kumimoji="1" lang="en-US" altLang="zh-CN" sz="1800" dirty="0"/>
              <a:t> </a:t>
            </a:r>
            <a:r>
              <a:rPr kumimoji="1" lang="en-US" altLang="zh-CN" sz="1800" dirty="0" err="1"/>
              <a:t>Çetintemel</a:t>
            </a:r>
            <a:r>
              <a:rPr kumimoji="1" lang="en-US" altLang="zh-CN" sz="1800" dirty="0"/>
              <a:t>, “One Size Fits All”: An Idea Whose Time Has Come and Gone, pp. 2-11, ICDE</a:t>
            </a:r>
            <a:r>
              <a:rPr kumimoji="1" lang="zh-CN" altLang="en-US" sz="1800" dirty="0"/>
              <a:t> </a:t>
            </a:r>
            <a:r>
              <a:rPr kumimoji="1" lang="en-US" altLang="zh-CN" sz="1800" dirty="0"/>
              <a:t>2005</a:t>
            </a:r>
          </a:p>
        </p:txBody>
      </p:sp>
    </p:spTree>
    <p:extLst>
      <p:ext uri="{BB962C8B-B14F-4D97-AF65-F5344CB8AC3E}">
        <p14:creationId xmlns:p14="http://schemas.microsoft.com/office/powerpoint/2010/main" val="2857860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dirty="0"/>
              <a:t>Naïve implementation</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629171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Mismatched Speed of Producer/Consumer</a:t>
            </a:r>
            <a:endParaRPr kumimoji="1" lang="zh-CN" altLang="en-US" dirty="0"/>
          </a:p>
        </p:txBody>
      </p:sp>
      <p:sp>
        <p:nvSpPr>
          <p:cNvPr id="8" name="椭圆 7">
            <a:extLst>
              <a:ext uri="{FF2B5EF4-FFF2-40B4-BE49-F238E27FC236}">
                <a16:creationId xmlns:a16="http://schemas.microsoft.com/office/drawing/2014/main" id="{E48E0990-9AA2-C843-8008-682DD1EED5D8}"/>
              </a:ext>
            </a:extLst>
          </p:cNvPr>
          <p:cNvSpPr/>
          <p:nvPr/>
        </p:nvSpPr>
        <p:spPr>
          <a:xfrm>
            <a:off x="1168400" y="2777067"/>
            <a:ext cx="1185333" cy="115146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Data Source</a:t>
            </a:r>
            <a:endParaRPr kumimoji="1" lang="zh-CN" altLang="en-US" dirty="0"/>
          </a:p>
        </p:txBody>
      </p:sp>
      <p:sp>
        <p:nvSpPr>
          <p:cNvPr id="9" name="矩形 8">
            <a:extLst>
              <a:ext uri="{FF2B5EF4-FFF2-40B4-BE49-F238E27FC236}">
                <a16:creationId xmlns:a16="http://schemas.microsoft.com/office/drawing/2014/main" id="{46C5A4FE-662C-0C4B-A82B-4A31778C3985}"/>
              </a:ext>
            </a:extLst>
          </p:cNvPr>
          <p:cNvSpPr/>
          <p:nvPr/>
        </p:nvSpPr>
        <p:spPr>
          <a:xfrm>
            <a:off x="3606801" y="2717800"/>
            <a:ext cx="2387599" cy="127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dirty="0"/>
              <a:t>Stream Processing System</a:t>
            </a:r>
            <a:endParaRPr kumimoji="1" lang="zh-CN" altLang="en-US" dirty="0"/>
          </a:p>
        </p:txBody>
      </p:sp>
      <p:cxnSp>
        <p:nvCxnSpPr>
          <p:cNvPr id="11" name="直线箭头连接符 10">
            <a:extLst>
              <a:ext uri="{FF2B5EF4-FFF2-40B4-BE49-F238E27FC236}">
                <a16:creationId xmlns:a16="http://schemas.microsoft.com/office/drawing/2014/main" id="{AD7F1C2B-76E7-8041-901B-3A79447F6BE4}"/>
              </a:ext>
            </a:extLst>
          </p:cNvPr>
          <p:cNvCxnSpPr>
            <a:endCxn id="9" idx="1"/>
          </p:cNvCxnSpPr>
          <p:nvPr/>
        </p:nvCxnSpPr>
        <p:spPr>
          <a:xfrm>
            <a:off x="2353733" y="3352800"/>
            <a:ext cx="12530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线箭头连接符 12">
            <a:extLst>
              <a:ext uri="{FF2B5EF4-FFF2-40B4-BE49-F238E27FC236}">
                <a16:creationId xmlns:a16="http://schemas.microsoft.com/office/drawing/2014/main" id="{A5644806-5183-1645-8180-A8858FAC1A89}"/>
              </a:ext>
            </a:extLst>
          </p:cNvPr>
          <p:cNvCxnSpPr>
            <a:stCxn id="9" idx="3"/>
          </p:cNvCxnSpPr>
          <p:nvPr/>
        </p:nvCxnSpPr>
        <p:spPr>
          <a:xfrm>
            <a:off x="5994400" y="3352800"/>
            <a:ext cx="1066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任意形状 15">
            <a:extLst>
              <a:ext uri="{FF2B5EF4-FFF2-40B4-BE49-F238E27FC236}">
                <a16:creationId xmlns:a16="http://schemas.microsoft.com/office/drawing/2014/main" id="{B2A4D026-9A7D-B24B-AA4D-CA898FD7D3AB}"/>
              </a:ext>
            </a:extLst>
          </p:cNvPr>
          <p:cNvSpPr/>
          <p:nvPr/>
        </p:nvSpPr>
        <p:spPr>
          <a:xfrm>
            <a:off x="440267" y="4622794"/>
            <a:ext cx="2675861" cy="948273"/>
          </a:xfrm>
          <a:custGeom>
            <a:avLst/>
            <a:gdLst>
              <a:gd name="connsiteX0" fmla="*/ 0 w 2675861"/>
              <a:gd name="connsiteY0" fmla="*/ 948273 h 948273"/>
              <a:gd name="connsiteX1" fmla="*/ 592666 w 2675861"/>
              <a:gd name="connsiteY1" fmla="*/ 6 h 948273"/>
              <a:gd name="connsiteX2" fmla="*/ 1032933 w 2675861"/>
              <a:gd name="connsiteY2" fmla="*/ 931339 h 948273"/>
              <a:gd name="connsiteX3" fmla="*/ 1405466 w 2675861"/>
              <a:gd name="connsiteY3" fmla="*/ 321739 h 948273"/>
              <a:gd name="connsiteX4" fmla="*/ 1710266 w 2675861"/>
              <a:gd name="connsiteY4" fmla="*/ 897473 h 948273"/>
              <a:gd name="connsiteX5" fmla="*/ 1981200 w 2675861"/>
              <a:gd name="connsiteY5" fmla="*/ 711206 h 948273"/>
              <a:gd name="connsiteX6" fmla="*/ 1981200 w 2675861"/>
              <a:gd name="connsiteY6" fmla="*/ 711206 h 948273"/>
              <a:gd name="connsiteX7" fmla="*/ 2252133 w 2675861"/>
              <a:gd name="connsiteY7" fmla="*/ 101606 h 948273"/>
              <a:gd name="connsiteX8" fmla="*/ 2607733 w 2675861"/>
              <a:gd name="connsiteY8" fmla="*/ 812806 h 948273"/>
              <a:gd name="connsiteX9" fmla="*/ 2675466 w 2675861"/>
              <a:gd name="connsiteY9" fmla="*/ 880539 h 9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5861" h="948273">
                <a:moveTo>
                  <a:pt x="0" y="948273"/>
                </a:moveTo>
                <a:cubicBezTo>
                  <a:pt x="210255" y="475550"/>
                  <a:pt x="420511" y="2828"/>
                  <a:pt x="592666" y="6"/>
                </a:cubicBezTo>
                <a:cubicBezTo>
                  <a:pt x="764822" y="-2816"/>
                  <a:pt x="897466" y="877717"/>
                  <a:pt x="1032933" y="931339"/>
                </a:cubicBezTo>
                <a:cubicBezTo>
                  <a:pt x="1168400" y="984961"/>
                  <a:pt x="1292577" y="327383"/>
                  <a:pt x="1405466" y="321739"/>
                </a:cubicBezTo>
                <a:cubicBezTo>
                  <a:pt x="1518355" y="316095"/>
                  <a:pt x="1614310" y="832562"/>
                  <a:pt x="1710266" y="897473"/>
                </a:cubicBezTo>
                <a:cubicBezTo>
                  <a:pt x="1806222" y="962384"/>
                  <a:pt x="1981200" y="711206"/>
                  <a:pt x="1981200" y="711206"/>
                </a:cubicBezTo>
                <a:lnTo>
                  <a:pt x="1981200" y="711206"/>
                </a:lnTo>
                <a:cubicBezTo>
                  <a:pt x="2026355" y="609606"/>
                  <a:pt x="2147711" y="84673"/>
                  <a:pt x="2252133" y="101606"/>
                </a:cubicBezTo>
                <a:cubicBezTo>
                  <a:pt x="2356555" y="118539"/>
                  <a:pt x="2537178" y="682984"/>
                  <a:pt x="2607733" y="812806"/>
                </a:cubicBezTo>
                <a:cubicBezTo>
                  <a:pt x="2678288" y="942628"/>
                  <a:pt x="2676877" y="911583"/>
                  <a:pt x="2675466" y="88053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8" name="直线连接符 17">
            <a:extLst>
              <a:ext uri="{FF2B5EF4-FFF2-40B4-BE49-F238E27FC236}">
                <a16:creationId xmlns:a16="http://schemas.microsoft.com/office/drawing/2014/main" id="{93E328B7-5C07-1F4B-9475-392FAA19435A}"/>
              </a:ext>
            </a:extLst>
          </p:cNvPr>
          <p:cNvCxnSpPr/>
          <p:nvPr/>
        </p:nvCxnSpPr>
        <p:spPr>
          <a:xfrm>
            <a:off x="135466" y="5130799"/>
            <a:ext cx="3132667" cy="0"/>
          </a:xfrm>
          <a:prstGeom prst="line">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直线连接符 19">
            <a:extLst>
              <a:ext uri="{FF2B5EF4-FFF2-40B4-BE49-F238E27FC236}">
                <a16:creationId xmlns:a16="http://schemas.microsoft.com/office/drawing/2014/main" id="{A4904C80-D64C-0F45-891F-C00866AB2635}"/>
              </a:ext>
            </a:extLst>
          </p:cNvPr>
          <p:cNvCxnSpPr>
            <a:cxnSpLocks/>
          </p:cNvCxnSpPr>
          <p:nvPr/>
        </p:nvCxnSpPr>
        <p:spPr>
          <a:xfrm>
            <a:off x="135466" y="4978400"/>
            <a:ext cx="6163734" cy="0"/>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22" name="文本框 21">
            <a:extLst>
              <a:ext uri="{FF2B5EF4-FFF2-40B4-BE49-F238E27FC236}">
                <a16:creationId xmlns:a16="http://schemas.microsoft.com/office/drawing/2014/main" id="{1D46B1DA-BB3B-BC48-B7DE-D11337D599C5}"/>
              </a:ext>
            </a:extLst>
          </p:cNvPr>
          <p:cNvSpPr txBox="1"/>
          <p:nvPr/>
        </p:nvSpPr>
        <p:spPr>
          <a:xfrm>
            <a:off x="6299200" y="4793734"/>
            <a:ext cx="2387600" cy="369332"/>
          </a:xfrm>
          <a:prstGeom prst="rect">
            <a:avLst/>
          </a:prstGeom>
          <a:noFill/>
        </p:spPr>
        <p:txBody>
          <a:bodyPr wrap="square" rtlCol="0">
            <a:spAutoFit/>
          </a:bodyPr>
          <a:lstStyle/>
          <a:p>
            <a:r>
              <a:rPr kumimoji="1" lang="en-US" altLang="zh-CN" dirty="0"/>
              <a:t>Processing throughput</a:t>
            </a:r>
            <a:endParaRPr kumimoji="1" lang="zh-CN" altLang="en-US" dirty="0"/>
          </a:p>
        </p:txBody>
      </p:sp>
      <p:sp>
        <p:nvSpPr>
          <p:cNvPr id="23" name="文本框 22">
            <a:extLst>
              <a:ext uri="{FF2B5EF4-FFF2-40B4-BE49-F238E27FC236}">
                <a16:creationId xmlns:a16="http://schemas.microsoft.com/office/drawing/2014/main" id="{25D55777-FA91-3E40-80CC-04A22C920FAD}"/>
              </a:ext>
            </a:extLst>
          </p:cNvPr>
          <p:cNvSpPr txBox="1"/>
          <p:nvPr/>
        </p:nvSpPr>
        <p:spPr>
          <a:xfrm>
            <a:off x="3268133" y="5096930"/>
            <a:ext cx="2286000" cy="369332"/>
          </a:xfrm>
          <a:prstGeom prst="rect">
            <a:avLst/>
          </a:prstGeom>
          <a:noFill/>
        </p:spPr>
        <p:txBody>
          <a:bodyPr wrap="square" rtlCol="0">
            <a:spAutoFit/>
          </a:bodyPr>
          <a:lstStyle/>
          <a:p>
            <a:r>
              <a:rPr kumimoji="1" lang="en-US" altLang="zh-CN" dirty="0"/>
              <a:t>Input arrival rate</a:t>
            </a:r>
            <a:endParaRPr kumimoji="1" lang="zh-CN" altLang="en-US" dirty="0"/>
          </a:p>
        </p:txBody>
      </p:sp>
    </p:spTree>
    <p:extLst>
      <p:ext uri="{BB962C8B-B14F-4D97-AF65-F5344CB8AC3E}">
        <p14:creationId xmlns:p14="http://schemas.microsoft.com/office/powerpoint/2010/main" val="1464975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Mismatched Speed of Producer/Consumer : Add a Queue</a:t>
            </a:r>
            <a:endParaRPr kumimoji="1" lang="zh-CN" altLang="en-US" dirty="0"/>
          </a:p>
        </p:txBody>
      </p:sp>
      <p:sp>
        <p:nvSpPr>
          <p:cNvPr id="8" name="椭圆 7">
            <a:extLst>
              <a:ext uri="{FF2B5EF4-FFF2-40B4-BE49-F238E27FC236}">
                <a16:creationId xmlns:a16="http://schemas.microsoft.com/office/drawing/2014/main" id="{E48E0990-9AA2-C843-8008-682DD1EED5D8}"/>
              </a:ext>
            </a:extLst>
          </p:cNvPr>
          <p:cNvSpPr/>
          <p:nvPr/>
        </p:nvSpPr>
        <p:spPr>
          <a:xfrm>
            <a:off x="1168400" y="2082803"/>
            <a:ext cx="1185333" cy="115146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dirty="0"/>
              <a:t>Data Source</a:t>
            </a:r>
            <a:endParaRPr kumimoji="1" lang="zh-CN" altLang="en-US" dirty="0"/>
          </a:p>
        </p:txBody>
      </p:sp>
      <p:sp>
        <p:nvSpPr>
          <p:cNvPr id="9" name="矩形 8">
            <a:extLst>
              <a:ext uri="{FF2B5EF4-FFF2-40B4-BE49-F238E27FC236}">
                <a16:creationId xmlns:a16="http://schemas.microsoft.com/office/drawing/2014/main" id="{46C5A4FE-662C-0C4B-A82B-4A31778C3985}"/>
              </a:ext>
            </a:extLst>
          </p:cNvPr>
          <p:cNvSpPr/>
          <p:nvPr/>
        </p:nvSpPr>
        <p:spPr>
          <a:xfrm>
            <a:off x="5079997" y="2023536"/>
            <a:ext cx="2387599" cy="127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dirty="0"/>
              <a:t>Stream Processing System</a:t>
            </a:r>
            <a:endParaRPr kumimoji="1" lang="zh-CN" altLang="en-US" dirty="0"/>
          </a:p>
        </p:txBody>
      </p:sp>
      <p:cxnSp>
        <p:nvCxnSpPr>
          <p:cNvPr id="11" name="直线箭头连接符 10">
            <a:extLst>
              <a:ext uri="{FF2B5EF4-FFF2-40B4-BE49-F238E27FC236}">
                <a16:creationId xmlns:a16="http://schemas.microsoft.com/office/drawing/2014/main" id="{AD7F1C2B-76E7-8041-901B-3A79447F6BE4}"/>
              </a:ext>
            </a:extLst>
          </p:cNvPr>
          <p:cNvCxnSpPr>
            <a:cxnSpLocks/>
            <a:endCxn id="9" idx="1"/>
          </p:cNvCxnSpPr>
          <p:nvPr/>
        </p:nvCxnSpPr>
        <p:spPr>
          <a:xfrm>
            <a:off x="4470400" y="2658536"/>
            <a:ext cx="6095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线箭头连接符 12">
            <a:extLst>
              <a:ext uri="{FF2B5EF4-FFF2-40B4-BE49-F238E27FC236}">
                <a16:creationId xmlns:a16="http://schemas.microsoft.com/office/drawing/2014/main" id="{A5644806-5183-1645-8180-A8858FAC1A89}"/>
              </a:ext>
            </a:extLst>
          </p:cNvPr>
          <p:cNvCxnSpPr>
            <a:stCxn id="9" idx="3"/>
          </p:cNvCxnSpPr>
          <p:nvPr/>
        </p:nvCxnSpPr>
        <p:spPr>
          <a:xfrm>
            <a:off x="7467596" y="2658536"/>
            <a:ext cx="1066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任意形状 15">
            <a:extLst>
              <a:ext uri="{FF2B5EF4-FFF2-40B4-BE49-F238E27FC236}">
                <a16:creationId xmlns:a16="http://schemas.microsoft.com/office/drawing/2014/main" id="{B2A4D026-9A7D-B24B-AA4D-CA898FD7D3AB}"/>
              </a:ext>
            </a:extLst>
          </p:cNvPr>
          <p:cNvSpPr/>
          <p:nvPr/>
        </p:nvSpPr>
        <p:spPr>
          <a:xfrm>
            <a:off x="440267" y="3928530"/>
            <a:ext cx="2675861" cy="948273"/>
          </a:xfrm>
          <a:custGeom>
            <a:avLst/>
            <a:gdLst>
              <a:gd name="connsiteX0" fmla="*/ 0 w 2675861"/>
              <a:gd name="connsiteY0" fmla="*/ 948273 h 948273"/>
              <a:gd name="connsiteX1" fmla="*/ 592666 w 2675861"/>
              <a:gd name="connsiteY1" fmla="*/ 6 h 948273"/>
              <a:gd name="connsiteX2" fmla="*/ 1032933 w 2675861"/>
              <a:gd name="connsiteY2" fmla="*/ 931339 h 948273"/>
              <a:gd name="connsiteX3" fmla="*/ 1405466 w 2675861"/>
              <a:gd name="connsiteY3" fmla="*/ 321739 h 948273"/>
              <a:gd name="connsiteX4" fmla="*/ 1710266 w 2675861"/>
              <a:gd name="connsiteY4" fmla="*/ 897473 h 948273"/>
              <a:gd name="connsiteX5" fmla="*/ 1981200 w 2675861"/>
              <a:gd name="connsiteY5" fmla="*/ 711206 h 948273"/>
              <a:gd name="connsiteX6" fmla="*/ 1981200 w 2675861"/>
              <a:gd name="connsiteY6" fmla="*/ 711206 h 948273"/>
              <a:gd name="connsiteX7" fmla="*/ 2252133 w 2675861"/>
              <a:gd name="connsiteY7" fmla="*/ 101606 h 948273"/>
              <a:gd name="connsiteX8" fmla="*/ 2607733 w 2675861"/>
              <a:gd name="connsiteY8" fmla="*/ 812806 h 948273"/>
              <a:gd name="connsiteX9" fmla="*/ 2675466 w 2675861"/>
              <a:gd name="connsiteY9" fmla="*/ 880539 h 9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5861" h="948273">
                <a:moveTo>
                  <a:pt x="0" y="948273"/>
                </a:moveTo>
                <a:cubicBezTo>
                  <a:pt x="210255" y="475550"/>
                  <a:pt x="420511" y="2828"/>
                  <a:pt x="592666" y="6"/>
                </a:cubicBezTo>
                <a:cubicBezTo>
                  <a:pt x="764822" y="-2816"/>
                  <a:pt x="897466" y="877717"/>
                  <a:pt x="1032933" y="931339"/>
                </a:cubicBezTo>
                <a:cubicBezTo>
                  <a:pt x="1168400" y="984961"/>
                  <a:pt x="1292577" y="327383"/>
                  <a:pt x="1405466" y="321739"/>
                </a:cubicBezTo>
                <a:cubicBezTo>
                  <a:pt x="1518355" y="316095"/>
                  <a:pt x="1614310" y="832562"/>
                  <a:pt x="1710266" y="897473"/>
                </a:cubicBezTo>
                <a:cubicBezTo>
                  <a:pt x="1806222" y="962384"/>
                  <a:pt x="1981200" y="711206"/>
                  <a:pt x="1981200" y="711206"/>
                </a:cubicBezTo>
                <a:lnTo>
                  <a:pt x="1981200" y="711206"/>
                </a:lnTo>
                <a:cubicBezTo>
                  <a:pt x="2026355" y="609606"/>
                  <a:pt x="2147711" y="84673"/>
                  <a:pt x="2252133" y="101606"/>
                </a:cubicBezTo>
                <a:cubicBezTo>
                  <a:pt x="2356555" y="118539"/>
                  <a:pt x="2537178" y="682984"/>
                  <a:pt x="2607733" y="812806"/>
                </a:cubicBezTo>
                <a:cubicBezTo>
                  <a:pt x="2678288" y="942628"/>
                  <a:pt x="2676877" y="911583"/>
                  <a:pt x="2675466" y="88053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8" name="直线连接符 17">
            <a:extLst>
              <a:ext uri="{FF2B5EF4-FFF2-40B4-BE49-F238E27FC236}">
                <a16:creationId xmlns:a16="http://schemas.microsoft.com/office/drawing/2014/main" id="{93E328B7-5C07-1F4B-9475-392FAA19435A}"/>
              </a:ext>
            </a:extLst>
          </p:cNvPr>
          <p:cNvCxnSpPr/>
          <p:nvPr/>
        </p:nvCxnSpPr>
        <p:spPr>
          <a:xfrm>
            <a:off x="135466" y="4436535"/>
            <a:ext cx="3132667" cy="0"/>
          </a:xfrm>
          <a:prstGeom prst="line">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直线连接符 19">
            <a:extLst>
              <a:ext uri="{FF2B5EF4-FFF2-40B4-BE49-F238E27FC236}">
                <a16:creationId xmlns:a16="http://schemas.microsoft.com/office/drawing/2014/main" id="{A4904C80-D64C-0F45-891F-C00866AB2635}"/>
              </a:ext>
            </a:extLst>
          </p:cNvPr>
          <p:cNvCxnSpPr>
            <a:cxnSpLocks/>
          </p:cNvCxnSpPr>
          <p:nvPr/>
        </p:nvCxnSpPr>
        <p:spPr>
          <a:xfrm>
            <a:off x="135466" y="4284136"/>
            <a:ext cx="6163734" cy="0"/>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22" name="文本框 21">
            <a:extLst>
              <a:ext uri="{FF2B5EF4-FFF2-40B4-BE49-F238E27FC236}">
                <a16:creationId xmlns:a16="http://schemas.microsoft.com/office/drawing/2014/main" id="{1D46B1DA-BB3B-BC48-B7DE-D11337D599C5}"/>
              </a:ext>
            </a:extLst>
          </p:cNvPr>
          <p:cNvSpPr txBox="1"/>
          <p:nvPr/>
        </p:nvSpPr>
        <p:spPr>
          <a:xfrm>
            <a:off x="6299200" y="4099470"/>
            <a:ext cx="2387600" cy="369332"/>
          </a:xfrm>
          <a:prstGeom prst="rect">
            <a:avLst/>
          </a:prstGeom>
          <a:noFill/>
        </p:spPr>
        <p:txBody>
          <a:bodyPr wrap="square" rtlCol="0">
            <a:spAutoFit/>
          </a:bodyPr>
          <a:lstStyle/>
          <a:p>
            <a:r>
              <a:rPr kumimoji="1" lang="en-US" altLang="zh-CN" dirty="0"/>
              <a:t>Processing Speed</a:t>
            </a:r>
            <a:endParaRPr kumimoji="1" lang="zh-CN" altLang="en-US" dirty="0"/>
          </a:p>
        </p:txBody>
      </p:sp>
      <p:sp>
        <p:nvSpPr>
          <p:cNvPr id="23" name="文本框 22">
            <a:extLst>
              <a:ext uri="{FF2B5EF4-FFF2-40B4-BE49-F238E27FC236}">
                <a16:creationId xmlns:a16="http://schemas.microsoft.com/office/drawing/2014/main" id="{25D55777-FA91-3E40-80CC-04A22C920FAD}"/>
              </a:ext>
            </a:extLst>
          </p:cNvPr>
          <p:cNvSpPr txBox="1"/>
          <p:nvPr/>
        </p:nvSpPr>
        <p:spPr>
          <a:xfrm>
            <a:off x="3268133" y="4402666"/>
            <a:ext cx="2286000" cy="369332"/>
          </a:xfrm>
          <a:prstGeom prst="rect">
            <a:avLst/>
          </a:prstGeom>
          <a:noFill/>
        </p:spPr>
        <p:txBody>
          <a:bodyPr wrap="square" rtlCol="0">
            <a:spAutoFit/>
          </a:bodyPr>
          <a:lstStyle/>
          <a:p>
            <a:r>
              <a:rPr kumimoji="1" lang="en-US" altLang="zh-CN" dirty="0"/>
              <a:t>Input Data speed</a:t>
            </a:r>
            <a:endParaRPr kumimoji="1" lang="zh-CN" altLang="en-US" dirty="0"/>
          </a:p>
        </p:txBody>
      </p:sp>
      <p:cxnSp>
        <p:nvCxnSpPr>
          <p:cNvPr id="14" name="直线箭头连接符 13">
            <a:extLst>
              <a:ext uri="{FF2B5EF4-FFF2-40B4-BE49-F238E27FC236}">
                <a16:creationId xmlns:a16="http://schemas.microsoft.com/office/drawing/2014/main" id="{2F0FFDF4-8288-B34D-BC48-EDCBDB100B68}"/>
              </a:ext>
            </a:extLst>
          </p:cNvPr>
          <p:cNvCxnSpPr>
            <a:cxnSpLocks/>
          </p:cNvCxnSpPr>
          <p:nvPr/>
        </p:nvCxnSpPr>
        <p:spPr>
          <a:xfrm>
            <a:off x="2353733" y="2692403"/>
            <a:ext cx="6095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图片 14">
            <a:extLst>
              <a:ext uri="{FF2B5EF4-FFF2-40B4-BE49-F238E27FC236}">
                <a16:creationId xmlns:a16="http://schemas.microsoft.com/office/drawing/2014/main" id="{9DBFE229-CC1C-5046-85C8-AB6AA445C2BF}"/>
              </a:ext>
            </a:extLst>
          </p:cNvPr>
          <p:cNvPicPr>
            <a:picLocks noChangeAspect="1"/>
          </p:cNvPicPr>
          <p:nvPr/>
        </p:nvPicPr>
        <p:blipFill>
          <a:blip r:embed="rId3"/>
          <a:stretch>
            <a:fillRect/>
          </a:stretch>
        </p:blipFill>
        <p:spPr>
          <a:xfrm>
            <a:off x="3217333" y="1958327"/>
            <a:ext cx="1074003" cy="1432004"/>
          </a:xfrm>
          <a:prstGeom prst="rect">
            <a:avLst/>
          </a:prstGeom>
        </p:spPr>
      </p:pic>
      <p:sp>
        <p:nvSpPr>
          <p:cNvPr id="4" name="矩形 3">
            <a:extLst>
              <a:ext uri="{FF2B5EF4-FFF2-40B4-BE49-F238E27FC236}">
                <a16:creationId xmlns:a16="http://schemas.microsoft.com/office/drawing/2014/main" id="{0536FE62-0379-7440-9463-CF148A8037A0}"/>
              </a:ext>
            </a:extLst>
          </p:cNvPr>
          <p:cNvSpPr/>
          <p:nvPr/>
        </p:nvSpPr>
        <p:spPr>
          <a:xfrm>
            <a:off x="276561" y="5605793"/>
            <a:ext cx="8590878" cy="523220"/>
          </a:xfrm>
          <a:prstGeom prst="rect">
            <a:avLst/>
          </a:prstGeom>
        </p:spPr>
        <p:txBody>
          <a:bodyPr wrap="none">
            <a:spAutoFit/>
          </a:bodyPr>
          <a:lstStyle/>
          <a:p>
            <a:r>
              <a:rPr kumimoji="1" lang="en-US" altLang="zh-CN" sz="2800" dirty="0"/>
              <a:t>Queue is used to address the TEMPORAL speed mismatch</a:t>
            </a:r>
            <a:endParaRPr lang="zh-CN" altLang="en-US" sz="2800" dirty="0"/>
          </a:p>
        </p:txBody>
      </p:sp>
    </p:spTree>
    <p:extLst>
      <p:ext uri="{BB962C8B-B14F-4D97-AF65-F5344CB8AC3E}">
        <p14:creationId xmlns:p14="http://schemas.microsoft.com/office/powerpoint/2010/main" val="20011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Worker + Queue</a:t>
            </a:r>
            <a:endParaRPr kumimoji="1" lang="zh-CN" altLang="en-US" dirty="0"/>
          </a:p>
        </p:txBody>
      </p:sp>
      <p:sp>
        <p:nvSpPr>
          <p:cNvPr id="3" name="内容占位符 2"/>
          <p:cNvSpPr>
            <a:spLocks noGrp="1"/>
          </p:cNvSpPr>
          <p:nvPr>
            <p:ph idx="1"/>
          </p:nvPr>
        </p:nvSpPr>
        <p:spPr/>
        <p:txBody>
          <a:bodyPr/>
          <a:lstStyle/>
          <a:p>
            <a:r>
              <a:rPr kumimoji="1" lang="en-US" altLang="zh-CN" dirty="0"/>
              <a:t>Worker</a:t>
            </a:r>
            <a:r>
              <a:rPr kumimoji="1" lang="zh-CN" altLang="en-US" dirty="0"/>
              <a:t>：</a:t>
            </a:r>
            <a:r>
              <a:rPr kumimoji="1" lang="en-US" altLang="zh-CN" dirty="0"/>
              <a:t>Processing</a:t>
            </a:r>
            <a:r>
              <a:rPr kumimoji="1" lang="zh-CN" altLang="en-US" dirty="0"/>
              <a:t> </a:t>
            </a:r>
            <a:r>
              <a:rPr kumimoji="1" lang="en-US" altLang="zh-CN" dirty="0"/>
              <a:t>Unit</a:t>
            </a:r>
          </a:p>
          <a:p>
            <a:pPr lvl="1"/>
            <a:r>
              <a:rPr kumimoji="1" lang="en-US" altLang="zh-CN" dirty="0"/>
              <a:t>Filter</a:t>
            </a:r>
          </a:p>
          <a:p>
            <a:pPr lvl="1"/>
            <a:r>
              <a:rPr kumimoji="1" lang="en-US" altLang="zh-CN" dirty="0"/>
              <a:t>Join</a:t>
            </a:r>
          </a:p>
          <a:p>
            <a:pPr lvl="1"/>
            <a:r>
              <a:rPr kumimoji="1" lang="en-US" altLang="zh-CN" dirty="0"/>
              <a:t>…</a:t>
            </a:r>
          </a:p>
          <a:p>
            <a:r>
              <a:rPr kumimoji="1" lang="en-US" altLang="zh-CN" dirty="0"/>
              <a:t>Queue</a:t>
            </a:r>
            <a:r>
              <a:rPr kumimoji="1" lang="zh-CN" altLang="en-US" dirty="0"/>
              <a:t> ：</a:t>
            </a:r>
            <a:r>
              <a:rPr kumimoji="1" lang="en-US" altLang="zh-CN" dirty="0"/>
              <a:t>Buffer</a:t>
            </a:r>
          </a:p>
          <a:p>
            <a:pPr lvl="1"/>
            <a:r>
              <a:rPr kumimoji="1" lang="en-US" altLang="zh-CN" dirty="0"/>
              <a:t>Queue is also used for other purposes</a:t>
            </a:r>
          </a:p>
          <a:p>
            <a:pPr lvl="1"/>
            <a:endParaRPr kumimoji="1" lang="en-US" altLang="zh-CN" dirty="0"/>
          </a:p>
          <a:p>
            <a:endParaRPr kumimoji="1" lang="zh-CN" altLang="en-US" dirty="0"/>
          </a:p>
        </p:txBody>
      </p:sp>
      <p:pic>
        <p:nvPicPr>
          <p:cNvPr id="5" name="图片 4"/>
          <p:cNvPicPr>
            <a:picLocks noChangeAspect="1"/>
          </p:cNvPicPr>
          <p:nvPr/>
        </p:nvPicPr>
        <p:blipFill>
          <a:blip r:embed="rId3"/>
          <a:stretch>
            <a:fillRect/>
          </a:stretch>
        </p:blipFill>
        <p:spPr>
          <a:xfrm>
            <a:off x="7299294" y="3671575"/>
            <a:ext cx="1074003" cy="1432004"/>
          </a:xfrm>
          <a:prstGeom prst="rect">
            <a:avLst/>
          </a:prstGeom>
        </p:spPr>
      </p:pic>
      <p:pic>
        <p:nvPicPr>
          <p:cNvPr id="6" name="图片 5"/>
          <p:cNvPicPr>
            <a:picLocks noChangeAspect="1"/>
          </p:cNvPicPr>
          <p:nvPr/>
        </p:nvPicPr>
        <p:blipFill>
          <a:blip r:embed="rId4"/>
          <a:stretch>
            <a:fillRect/>
          </a:stretch>
        </p:blipFill>
        <p:spPr>
          <a:xfrm>
            <a:off x="7299294" y="1600200"/>
            <a:ext cx="887562" cy="1183416"/>
          </a:xfrm>
          <a:prstGeom prst="rect">
            <a:avLst/>
          </a:prstGeom>
        </p:spPr>
      </p:pic>
    </p:spTree>
    <p:extLst>
      <p:ext uri="{BB962C8B-B14F-4D97-AF65-F5344CB8AC3E}">
        <p14:creationId xmlns:p14="http://schemas.microsoft.com/office/powerpoint/2010/main" val="2125548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Queue</a:t>
            </a:r>
            <a:r>
              <a:rPr kumimoji="1" lang="zh-CN" altLang="en-US" dirty="0"/>
              <a:t>: </a:t>
            </a:r>
            <a:r>
              <a:rPr kumimoji="1" lang="en-US" altLang="zh-CN" dirty="0"/>
              <a:t>Interfaces</a:t>
            </a:r>
            <a:endParaRPr kumimoji="1" lang="zh-CN" altLang="en-US" dirty="0"/>
          </a:p>
        </p:txBody>
      </p:sp>
      <p:sp>
        <p:nvSpPr>
          <p:cNvPr id="4" name="文本框 3"/>
          <p:cNvSpPr txBox="1"/>
          <p:nvPr/>
        </p:nvSpPr>
        <p:spPr>
          <a:xfrm>
            <a:off x="1989096" y="2172529"/>
            <a:ext cx="140765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CN" dirty="0"/>
              <a:t>producer</a:t>
            </a:r>
            <a:endParaRPr kumimoji="1" lang="zh-CN" altLang="en-US" dirty="0"/>
          </a:p>
        </p:txBody>
      </p:sp>
      <p:sp>
        <p:nvSpPr>
          <p:cNvPr id="5" name="文本框 4"/>
          <p:cNvSpPr txBox="1"/>
          <p:nvPr/>
        </p:nvSpPr>
        <p:spPr>
          <a:xfrm>
            <a:off x="5415816" y="2172529"/>
            <a:ext cx="140765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CN" dirty="0"/>
              <a:t>consumer</a:t>
            </a:r>
            <a:endParaRPr kumimoji="1" lang="zh-CN" altLang="en-US" dirty="0"/>
          </a:p>
        </p:txBody>
      </p:sp>
      <p:sp>
        <p:nvSpPr>
          <p:cNvPr id="6" name="文本框 5"/>
          <p:cNvSpPr txBox="1"/>
          <p:nvPr/>
        </p:nvSpPr>
        <p:spPr>
          <a:xfrm>
            <a:off x="1989096" y="2998107"/>
            <a:ext cx="140765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CN" dirty="0"/>
              <a:t>producer</a:t>
            </a:r>
            <a:endParaRPr kumimoji="1" lang="zh-CN" altLang="en-US" dirty="0"/>
          </a:p>
        </p:txBody>
      </p:sp>
      <p:sp>
        <p:nvSpPr>
          <p:cNvPr id="7" name="文本框 6"/>
          <p:cNvSpPr txBox="1"/>
          <p:nvPr/>
        </p:nvSpPr>
        <p:spPr>
          <a:xfrm>
            <a:off x="1989096" y="3777308"/>
            <a:ext cx="140765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CN" dirty="0"/>
              <a:t>producer</a:t>
            </a:r>
            <a:endParaRPr kumimoji="1" lang="zh-CN" altLang="en-US" dirty="0"/>
          </a:p>
        </p:txBody>
      </p:sp>
      <p:sp>
        <p:nvSpPr>
          <p:cNvPr id="8" name="文本框 7"/>
          <p:cNvSpPr txBox="1"/>
          <p:nvPr/>
        </p:nvSpPr>
        <p:spPr>
          <a:xfrm>
            <a:off x="1989096" y="4589255"/>
            <a:ext cx="140765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CN" dirty="0"/>
              <a:t>producer</a:t>
            </a:r>
            <a:endParaRPr kumimoji="1" lang="zh-CN" altLang="en-US" dirty="0"/>
          </a:p>
        </p:txBody>
      </p:sp>
      <p:sp>
        <p:nvSpPr>
          <p:cNvPr id="9" name="文本框 8"/>
          <p:cNvSpPr txBox="1"/>
          <p:nvPr/>
        </p:nvSpPr>
        <p:spPr>
          <a:xfrm>
            <a:off x="5415816" y="3353689"/>
            <a:ext cx="140765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CN" dirty="0"/>
              <a:t>consumer</a:t>
            </a:r>
            <a:endParaRPr kumimoji="1" lang="zh-CN" altLang="en-US" dirty="0"/>
          </a:p>
        </p:txBody>
      </p:sp>
      <p:sp>
        <p:nvSpPr>
          <p:cNvPr id="10" name="文本框 9"/>
          <p:cNvSpPr txBox="1"/>
          <p:nvPr/>
        </p:nvSpPr>
        <p:spPr>
          <a:xfrm>
            <a:off x="5415816" y="4589255"/>
            <a:ext cx="140765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CN" dirty="0"/>
              <a:t>consumer</a:t>
            </a:r>
            <a:endParaRPr kumimoji="1" lang="zh-CN" altLang="en-US" dirty="0"/>
          </a:p>
        </p:txBody>
      </p:sp>
      <p:cxnSp>
        <p:nvCxnSpPr>
          <p:cNvPr id="12" name="直线箭头连接符 11"/>
          <p:cNvCxnSpPr>
            <a:stCxn id="4" idx="3"/>
            <a:endCxn id="5" idx="1"/>
          </p:cNvCxnSpPr>
          <p:nvPr/>
        </p:nvCxnSpPr>
        <p:spPr>
          <a:xfrm>
            <a:off x="3396748" y="2357195"/>
            <a:ext cx="20190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直线箭头连接符 12"/>
          <p:cNvCxnSpPr/>
          <p:nvPr/>
        </p:nvCxnSpPr>
        <p:spPr>
          <a:xfrm>
            <a:off x="3396748" y="4773920"/>
            <a:ext cx="20190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线箭头连接符 13"/>
          <p:cNvCxnSpPr>
            <a:stCxn id="4" idx="3"/>
            <a:endCxn id="9" idx="1"/>
          </p:cNvCxnSpPr>
          <p:nvPr/>
        </p:nvCxnSpPr>
        <p:spPr>
          <a:xfrm>
            <a:off x="3396748" y="2357195"/>
            <a:ext cx="2019068" cy="1181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直线箭头连接符 17"/>
          <p:cNvCxnSpPr>
            <a:stCxn id="4" idx="3"/>
            <a:endCxn id="10" idx="1"/>
          </p:cNvCxnSpPr>
          <p:nvPr/>
        </p:nvCxnSpPr>
        <p:spPr>
          <a:xfrm>
            <a:off x="3396748" y="2357195"/>
            <a:ext cx="2019068" cy="24167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线箭头连接符 20"/>
          <p:cNvCxnSpPr>
            <a:stCxn id="6" idx="3"/>
            <a:endCxn id="5" idx="1"/>
          </p:cNvCxnSpPr>
          <p:nvPr/>
        </p:nvCxnSpPr>
        <p:spPr>
          <a:xfrm flipV="1">
            <a:off x="3396748" y="2357195"/>
            <a:ext cx="2019068" cy="825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直线箭头连接符 23"/>
          <p:cNvCxnSpPr>
            <a:stCxn id="6" idx="3"/>
            <a:endCxn id="9" idx="1"/>
          </p:cNvCxnSpPr>
          <p:nvPr/>
        </p:nvCxnSpPr>
        <p:spPr>
          <a:xfrm>
            <a:off x="3396748" y="3182773"/>
            <a:ext cx="2019068" cy="3555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直线箭头连接符 26"/>
          <p:cNvCxnSpPr>
            <a:stCxn id="6" idx="3"/>
            <a:endCxn id="10" idx="1"/>
          </p:cNvCxnSpPr>
          <p:nvPr/>
        </p:nvCxnSpPr>
        <p:spPr>
          <a:xfrm>
            <a:off x="3396748" y="3182773"/>
            <a:ext cx="2019068" cy="15911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直线箭头连接符 30"/>
          <p:cNvCxnSpPr>
            <a:stCxn id="7" idx="3"/>
            <a:endCxn id="5" idx="1"/>
          </p:cNvCxnSpPr>
          <p:nvPr/>
        </p:nvCxnSpPr>
        <p:spPr>
          <a:xfrm flipV="1">
            <a:off x="3396748" y="2357195"/>
            <a:ext cx="2019068" cy="16047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直线箭头连接符 33"/>
          <p:cNvCxnSpPr>
            <a:stCxn id="7" idx="3"/>
            <a:endCxn id="9" idx="1"/>
          </p:cNvCxnSpPr>
          <p:nvPr/>
        </p:nvCxnSpPr>
        <p:spPr>
          <a:xfrm flipV="1">
            <a:off x="3396748" y="3538355"/>
            <a:ext cx="2019068" cy="4236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直线箭头连接符 36"/>
          <p:cNvCxnSpPr>
            <a:stCxn id="7" idx="3"/>
            <a:endCxn id="10" idx="1"/>
          </p:cNvCxnSpPr>
          <p:nvPr/>
        </p:nvCxnSpPr>
        <p:spPr>
          <a:xfrm>
            <a:off x="3396748" y="3961974"/>
            <a:ext cx="2019068" cy="811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直线箭头连接符 39"/>
          <p:cNvCxnSpPr>
            <a:stCxn id="8" idx="3"/>
            <a:endCxn id="5" idx="1"/>
          </p:cNvCxnSpPr>
          <p:nvPr/>
        </p:nvCxnSpPr>
        <p:spPr>
          <a:xfrm flipV="1">
            <a:off x="3396748" y="2357195"/>
            <a:ext cx="2019068" cy="24167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直线箭头连接符 43"/>
          <p:cNvCxnSpPr>
            <a:stCxn id="8" idx="3"/>
            <a:endCxn id="9" idx="1"/>
          </p:cNvCxnSpPr>
          <p:nvPr/>
        </p:nvCxnSpPr>
        <p:spPr>
          <a:xfrm flipV="1">
            <a:off x="3396748" y="3538355"/>
            <a:ext cx="2019068" cy="12355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7915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Queue</a:t>
            </a:r>
            <a:endParaRPr kumimoji="1" lang="zh-CN" altLang="en-US" dirty="0"/>
          </a:p>
        </p:txBody>
      </p:sp>
      <p:sp>
        <p:nvSpPr>
          <p:cNvPr id="3" name="内容占位符 2"/>
          <p:cNvSpPr>
            <a:spLocks noGrp="1"/>
          </p:cNvSpPr>
          <p:nvPr>
            <p:ph idx="1"/>
          </p:nvPr>
        </p:nvSpPr>
        <p:spPr/>
        <p:txBody>
          <a:bodyPr/>
          <a:lstStyle/>
          <a:p>
            <a:r>
              <a:rPr kumimoji="1" lang="en-US" altLang="zh-CN" dirty="0"/>
              <a:t>Matching</a:t>
            </a:r>
            <a:r>
              <a:rPr kumimoji="1" lang="zh-CN" altLang="en-US" dirty="0"/>
              <a:t> </a:t>
            </a:r>
            <a:r>
              <a:rPr kumimoji="1" lang="en-US" altLang="zh-CN" dirty="0"/>
              <a:t>Producers</a:t>
            </a:r>
            <a:r>
              <a:rPr kumimoji="1" lang="zh-CN" altLang="en-US" dirty="0"/>
              <a:t> </a:t>
            </a:r>
            <a:r>
              <a:rPr kumimoji="1" lang="en-US" altLang="zh-CN" dirty="0"/>
              <a:t>and</a:t>
            </a:r>
            <a:r>
              <a:rPr kumimoji="1" lang="zh-CN" altLang="en-US" dirty="0"/>
              <a:t> </a:t>
            </a:r>
            <a:r>
              <a:rPr kumimoji="1" lang="en-US" altLang="zh-CN" dirty="0"/>
              <a:t>Consumers</a:t>
            </a:r>
          </a:p>
          <a:p>
            <a:pPr lvl="1"/>
            <a:r>
              <a:rPr kumimoji="1" lang="en-US" altLang="zh-CN" dirty="0"/>
              <a:t>Speed</a:t>
            </a:r>
            <a:r>
              <a:rPr kumimoji="1" lang="zh-CN" altLang="en-US" dirty="0"/>
              <a:t> </a:t>
            </a:r>
            <a:endParaRPr kumimoji="1" lang="en-US" altLang="zh-CN" dirty="0"/>
          </a:p>
          <a:p>
            <a:pPr lvl="1"/>
            <a:r>
              <a:rPr kumimoji="1" lang="en-US" altLang="zh-CN" dirty="0"/>
              <a:t>Interfaces</a:t>
            </a:r>
          </a:p>
          <a:p>
            <a:pPr lvl="2"/>
            <a:r>
              <a:rPr kumimoji="1" lang="en-US" altLang="zh-CN" dirty="0"/>
              <a:t>Publish – Subscribe model</a:t>
            </a:r>
          </a:p>
          <a:p>
            <a:pPr lvl="1"/>
            <a:r>
              <a:rPr kumimoji="1" lang="en-US" altLang="zh-CN" dirty="0"/>
              <a:t>Persistency</a:t>
            </a:r>
          </a:p>
          <a:p>
            <a:pPr lvl="1"/>
            <a:r>
              <a:rPr kumimoji="1" lang="en-US" altLang="zh-CN" dirty="0"/>
              <a:t>Performance</a:t>
            </a:r>
            <a:r>
              <a:rPr kumimoji="1" lang="zh-CN" altLang="en-US" dirty="0"/>
              <a:t> </a:t>
            </a:r>
            <a:r>
              <a:rPr kumimoji="1" lang="en-US" altLang="zh-CN" dirty="0"/>
              <a:t>optimization</a:t>
            </a:r>
            <a:endParaRPr kumimoji="1" lang="zh-CN" altLang="en-US" dirty="0"/>
          </a:p>
        </p:txBody>
      </p:sp>
      <p:pic>
        <p:nvPicPr>
          <p:cNvPr id="4" name="图片 3"/>
          <p:cNvPicPr>
            <a:picLocks noChangeAspect="1"/>
          </p:cNvPicPr>
          <p:nvPr/>
        </p:nvPicPr>
        <p:blipFill>
          <a:blip r:embed="rId3"/>
          <a:stretch>
            <a:fillRect/>
          </a:stretch>
        </p:blipFill>
        <p:spPr>
          <a:xfrm>
            <a:off x="5088066" y="2518040"/>
            <a:ext cx="3276600" cy="3048000"/>
          </a:xfrm>
          <a:prstGeom prst="rect">
            <a:avLst/>
          </a:prstGeom>
        </p:spPr>
      </p:pic>
    </p:spTree>
    <p:extLst>
      <p:ext uri="{BB962C8B-B14F-4D97-AF65-F5344CB8AC3E}">
        <p14:creationId xmlns:p14="http://schemas.microsoft.com/office/powerpoint/2010/main" val="1831976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An Example: Web</a:t>
            </a:r>
            <a:r>
              <a:rPr lang="zh-CN" altLang="en-US" dirty="0"/>
              <a:t> </a:t>
            </a:r>
            <a:r>
              <a:rPr lang="en-US" altLang="zh-CN" dirty="0"/>
              <a:t>analytics</a:t>
            </a:r>
            <a:endParaRPr lang="en-US" dirty="0"/>
          </a:p>
        </p:txBody>
      </p:sp>
      <p:sp>
        <p:nvSpPr>
          <p:cNvPr id="3" name="Content Placeholder 2"/>
          <p:cNvSpPr>
            <a:spLocks noGrp="1"/>
          </p:cNvSpPr>
          <p:nvPr>
            <p:ph idx="1"/>
          </p:nvPr>
        </p:nvSpPr>
        <p:spPr/>
        <p:txBody>
          <a:bodyPr>
            <a:normAutofit/>
          </a:bodyPr>
          <a:lstStyle/>
          <a:p>
            <a:pPr marL="57150" indent="0">
              <a:buNone/>
            </a:pPr>
            <a:r>
              <a:rPr lang="en-US" altLang="zh-CN" dirty="0"/>
              <a:t>Twitter</a:t>
            </a:r>
            <a:endParaRPr lang="zh-CN" altLang="en-US" dirty="0"/>
          </a:p>
          <a:p>
            <a:r>
              <a:rPr lang="en-US" altLang="zh-CN" dirty="0"/>
              <a:t>6000</a:t>
            </a:r>
            <a:r>
              <a:rPr lang="zh-CN" altLang="en-US" dirty="0"/>
              <a:t> </a:t>
            </a:r>
            <a:r>
              <a:rPr lang="en-US" altLang="zh-CN" dirty="0"/>
              <a:t>tweets</a:t>
            </a:r>
            <a:r>
              <a:rPr lang="zh-CN" altLang="en-US" dirty="0"/>
              <a:t> </a:t>
            </a:r>
            <a:r>
              <a:rPr lang="en-US" altLang="zh-CN" dirty="0"/>
              <a:t>per</a:t>
            </a:r>
            <a:r>
              <a:rPr lang="zh-CN" altLang="en-US" dirty="0"/>
              <a:t> </a:t>
            </a:r>
            <a:r>
              <a:rPr lang="en-US" altLang="zh-CN" dirty="0"/>
              <a:t>second</a:t>
            </a:r>
            <a:r>
              <a:rPr lang="zh-CN" altLang="en-US" dirty="0"/>
              <a:t>，</a:t>
            </a:r>
            <a:r>
              <a:rPr lang="en-US" altLang="zh-CN" dirty="0"/>
              <a:t>500m</a:t>
            </a:r>
            <a:r>
              <a:rPr lang="zh-CN" altLang="en-US" dirty="0"/>
              <a:t> </a:t>
            </a:r>
            <a:r>
              <a:rPr lang="en-US" altLang="zh-CN" dirty="0"/>
              <a:t>/</a:t>
            </a:r>
            <a:r>
              <a:rPr lang="zh-CN" altLang="en-US" dirty="0"/>
              <a:t> </a:t>
            </a:r>
            <a:r>
              <a:rPr lang="en-US" altLang="zh-CN" dirty="0"/>
              <a:t>day</a:t>
            </a:r>
          </a:p>
          <a:p>
            <a:r>
              <a:rPr lang="en-US" altLang="zh-CN" dirty="0"/>
              <a:t>Statistics</a:t>
            </a:r>
            <a:r>
              <a:rPr lang="zh-CN" altLang="en-US" dirty="0"/>
              <a:t> </a:t>
            </a:r>
            <a:r>
              <a:rPr lang="en-US" altLang="zh-CN" dirty="0"/>
              <a:t>on</a:t>
            </a:r>
            <a:r>
              <a:rPr lang="zh-CN" altLang="en-US" dirty="0"/>
              <a:t> </a:t>
            </a:r>
            <a:r>
              <a:rPr lang="en-US" altLang="zh-CN" dirty="0"/>
              <a:t>tweets</a:t>
            </a:r>
            <a:r>
              <a:rPr lang="zh-CN" altLang="en-US" dirty="0"/>
              <a:t> </a:t>
            </a:r>
            <a:r>
              <a:rPr lang="en-US" altLang="zh-CN" dirty="0"/>
              <a:t>and</a:t>
            </a:r>
            <a:r>
              <a:rPr lang="zh-CN" altLang="en-US" dirty="0"/>
              <a:t> </a:t>
            </a:r>
            <a:r>
              <a:rPr lang="en-US" altLang="zh-CN" dirty="0"/>
              <a:t>related</a:t>
            </a:r>
            <a:r>
              <a:rPr lang="zh-CN" altLang="en-US" dirty="0"/>
              <a:t> </a:t>
            </a:r>
            <a:r>
              <a:rPr lang="en-US" altLang="zh-CN" dirty="0"/>
              <a:t>clicks</a:t>
            </a:r>
          </a:p>
          <a:p>
            <a:pPr lvl="1"/>
            <a:r>
              <a:rPr lang="en-US" altLang="zh-CN" dirty="0"/>
              <a:t>How many tweets contains a certain URL today?</a:t>
            </a:r>
          </a:p>
          <a:p>
            <a:pPr lvl="1"/>
            <a:r>
              <a:rPr lang="en-US" altLang="zh-CN" dirty="0"/>
              <a:t>How many clicks on these URLs?</a:t>
            </a:r>
          </a:p>
          <a:p>
            <a:r>
              <a:rPr lang="en-US" altLang="zh-CN" dirty="0"/>
              <a:t>It is a stream version of word count</a:t>
            </a:r>
          </a:p>
        </p:txBody>
      </p:sp>
    </p:spTree>
    <p:extLst>
      <p:ext uri="{BB962C8B-B14F-4D97-AF65-F5344CB8AC3E}">
        <p14:creationId xmlns:p14="http://schemas.microsoft.com/office/powerpoint/2010/main" val="128418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3" name="图片 2"/>
          <p:cNvPicPr>
            <a:picLocks noChangeAspect="1"/>
          </p:cNvPicPr>
          <p:nvPr/>
        </p:nvPicPr>
        <p:blipFill>
          <a:blip r:embed="rId2"/>
          <a:stretch>
            <a:fillRect/>
          </a:stretch>
        </p:blipFill>
        <p:spPr>
          <a:xfrm>
            <a:off x="1054101" y="0"/>
            <a:ext cx="7019613" cy="6858000"/>
          </a:xfrm>
          <a:prstGeom prst="rect">
            <a:avLst/>
          </a:prstGeom>
        </p:spPr>
      </p:pic>
    </p:spTree>
    <p:extLst>
      <p:ext uri="{BB962C8B-B14F-4D97-AF65-F5344CB8AC3E}">
        <p14:creationId xmlns:p14="http://schemas.microsoft.com/office/powerpoint/2010/main" val="3091683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335474" y="1868533"/>
            <a:ext cx="723402" cy="964536"/>
          </a:xfrm>
          <a:prstGeom prst="rect">
            <a:avLst/>
          </a:prstGeom>
        </p:spPr>
      </p:pic>
      <p:pic>
        <p:nvPicPr>
          <p:cNvPr id="6" name="图片 5"/>
          <p:cNvPicPr>
            <a:picLocks noChangeAspect="1"/>
          </p:cNvPicPr>
          <p:nvPr/>
        </p:nvPicPr>
        <p:blipFill>
          <a:blip r:embed="rId3"/>
          <a:stretch>
            <a:fillRect/>
          </a:stretch>
        </p:blipFill>
        <p:spPr>
          <a:xfrm>
            <a:off x="2335474" y="3593620"/>
            <a:ext cx="723402" cy="964536"/>
          </a:xfrm>
          <a:prstGeom prst="rect">
            <a:avLst/>
          </a:prstGeom>
        </p:spPr>
      </p:pic>
      <p:pic>
        <p:nvPicPr>
          <p:cNvPr id="7" name="图片 6"/>
          <p:cNvPicPr>
            <a:picLocks noChangeAspect="1"/>
          </p:cNvPicPr>
          <p:nvPr/>
        </p:nvPicPr>
        <p:blipFill>
          <a:blip r:embed="rId4"/>
          <a:stretch>
            <a:fillRect/>
          </a:stretch>
        </p:blipFill>
        <p:spPr>
          <a:xfrm>
            <a:off x="3861101" y="534383"/>
            <a:ext cx="708210" cy="944280"/>
          </a:xfrm>
          <a:prstGeom prst="rect">
            <a:avLst/>
          </a:prstGeom>
        </p:spPr>
      </p:pic>
      <p:pic>
        <p:nvPicPr>
          <p:cNvPr id="8" name="图片 7"/>
          <p:cNvPicPr>
            <a:picLocks noChangeAspect="1"/>
          </p:cNvPicPr>
          <p:nvPr/>
        </p:nvPicPr>
        <p:blipFill>
          <a:blip r:embed="rId4"/>
          <a:stretch>
            <a:fillRect/>
          </a:stretch>
        </p:blipFill>
        <p:spPr>
          <a:xfrm>
            <a:off x="3861101" y="1793651"/>
            <a:ext cx="779564" cy="1039419"/>
          </a:xfrm>
          <a:prstGeom prst="rect">
            <a:avLst/>
          </a:prstGeom>
        </p:spPr>
      </p:pic>
      <p:pic>
        <p:nvPicPr>
          <p:cNvPr id="9" name="图片 8"/>
          <p:cNvPicPr>
            <a:picLocks noChangeAspect="1"/>
          </p:cNvPicPr>
          <p:nvPr/>
        </p:nvPicPr>
        <p:blipFill>
          <a:blip r:embed="rId4"/>
          <a:stretch>
            <a:fillRect/>
          </a:stretch>
        </p:blipFill>
        <p:spPr>
          <a:xfrm>
            <a:off x="3861101" y="3366549"/>
            <a:ext cx="779564" cy="1039419"/>
          </a:xfrm>
          <a:prstGeom prst="rect">
            <a:avLst/>
          </a:prstGeom>
        </p:spPr>
      </p:pic>
      <p:pic>
        <p:nvPicPr>
          <p:cNvPr id="10" name="图片 9"/>
          <p:cNvPicPr>
            <a:picLocks noChangeAspect="1"/>
          </p:cNvPicPr>
          <p:nvPr/>
        </p:nvPicPr>
        <p:blipFill>
          <a:blip r:embed="rId4"/>
          <a:stretch>
            <a:fillRect/>
          </a:stretch>
        </p:blipFill>
        <p:spPr>
          <a:xfrm>
            <a:off x="3861101" y="5021600"/>
            <a:ext cx="779564" cy="1039419"/>
          </a:xfrm>
          <a:prstGeom prst="rect">
            <a:avLst/>
          </a:prstGeom>
        </p:spPr>
      </p:pic>
      <p:pic>
        <p:nvPicPr>
          <p:cNvPr id="11" name="图片 10"/>
          <p:cNvPicPr>
            <a:picLocks noChangeAspect="1"/>
          </p:cNvPicPr>
          <p:nvPr/>
        </p:nvPicPr>
        <p:blipFill>
          <a:blip r:embed="rId3"/>
          <a:stretch>
            <a:fillRect/>
          </a:stretch>
        </p:blipFill>
        <p:spPr>
          <a:xfrm>
            <a:off x="5613174" y="1219255"/>
            <a:ext cx="723402" cy="964536"/>
          </a:xfrm>
          <a:prstGeom prst="rect">
            <a:avLst/>
          </a:prstGeom>
        </p:spPr>
      </p:pic>
      <p:pic>
        <p:nvPicPr>
          <p:cNvPr id="12" name="图片 11"/>
          <p:cNvPicPr>
            <a:picLocks noChangeAspect="1"/>
          </p:cNvPicPr>
          <p:nvPr/>
        </p:nvPicPr>
        <p:blipFill>
          <a:blip r:embed="rId3"/>
          <a:stretch>
            <a:fillRect/>
          </a:stretch>
        </p:blipFill>
        <p:spPr>
          <a:xfrm>
            <a:off x="5613174" y="2769088"/>
            <a:ext cx="723402" cy="964536"/>
          </a:xfrm>
          <a:prstGeom prst="rect">
            <a:avLst/>
          </a:prstGeom>
        </p:spPr>
      </p:pic>
      <p:pic>
        <p:nvPicPr>
          <p:cNvPr id="13" name="图片 12"/>
          <p:cNvPicPr>
            <a:picLocks noChangeAspect="1"/>
          </p:cNvPicPr>
          <p:nvPr/>
        </p:nvPicPr>
        <p:blipFill>
          <a:blip r:embed="rId3"/>
          <a:stretch>
            <a:fillRect/>
          </a:stretch>
        </p:blipFill>
        <p:spPr>
          <a:xfrm>
            <a:off x="5613174" y="4405968"/>
            <a:ext cx="723402" cy="964536"/>
          </a:xfrm>
          <a:prstGeom prst="rect">
            <a:avLst/>
          </a:prstGeom>
        </p:spPr>
      </p:pic>
      <p:pic>
        <p:nvPicPr>
          <p:cNvPr id="14" name="图片 13"/>
          <p:cNvPicPr>
            <a:picLocks noChangeAspect="1"/>
          </p:cNvPicPr>
          <p:nvPr/>
        </p:nvPicPr>
        <p:blipFill>
          <a:blip r:embed="rId4"/>
          <a:stretch>
            <a:fillRect/>
          </a:stretch>
        </p:blipFill>
        <p:spPr>
          <a:xfrm>
            <a:off x="7048157" y="1214560"/>
            <a:ext cx="708210" cy="944280"/>
          </a:xfrm>
          <a:prstGeom prst="rect">
            <a:avLst/>
          </a:prstGeom>
        </p:spPr>
      </p:pic>
      <p:pic>
        <p:nvPicPr>
          <p:cNvPr id="15" name="图片 14"/>
          <p:cNvPicPr>
            <a:picLocks noChangeAspect="1"/>
          </p:cNvPicPr>
          <p:nvPr/>
        </p:nvPicPr>
        <p:blipFill>
          <a:blip r:embed="rId4"/>
          <a:stretch>
            <a:fillRect/>
          </a:stretch>
        </p:blipFill>
        <p:spPr>
          <a:xfrm>
            <a:off x="7048157" y="2744460"/>
            <a:ext cx="708210" cy="944280"/>
          </a:xfrm>
          <a:prstGeom prst="rect">
            <a:avLst/>
          </a:prstGeom>
        </p:spPr>
      </p:pic>
      <p:pic>
        <p:nvPicPr>
          <p:cNvPr id="16" name="图片 15"/>
          <p:cNvPicPr>
            <a:picLocks noChangeAspect="1"/>
          </p:cNvPicPr>
          <p:nvPr/>
        </p:nvPicPr>
        <p:blipFill>
          <a:blip r:embed="rId4"/>
          <a:stretch>
            <a:fillRect/>
          </a:stretch>
        </p:blipFill>
        <p:spPr>
          <a:xfrm>
            <a:off x="7048157" y="4404724"/>
            <a:ext cx="708210" cy="944280"/>
          </a:xfrm>
          <a:prstGeom prst="rect">
            <a:avLst/>
          </a:prstGeom>
        </p:spPr>
      </p:pic>
      <p:sp>
        <p:nvSpPr>
          <p:cNvPr id="17" name="椭圆 16"/>
          <p:cNvSpPr/>
          <p:nvPr/>
        </p:nvSpPr>
        <p:spPr>
          <a:xfrm>
            <a:off x="413860" y="2649340"/>
            <a:ext cx="1412807" cy="125049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Twitter</a:t>
            </a:r>
          </a:p>
          <a:p>
            <a:pPr algn="ctr"/>
            <a:r>
              <a:rPr kumimoji="1" lang="en-US" altLang="zh-CN" dirty="0"/>
              <a:t>Source</a:t>
            </a:r>
            <a:endParaRPr kumimoji="1" lang="zh-CN" altLang="en-US" dirty="0"/>
          </a:p>
        </p:txBody>
      </p:sp>
      <p:cxnSp>
        <p:nvCxnSpPr>
          <p:cNvPr id="20" name="直线箭头连接符 19"/>
          <p:cNvCxnSpPr>
            <a:stCxn id="17" idx="7"/>
            <a:endCxn id="4" idx="1"/>
          </p:cNvCxnSpPr>
          <p:nvPr/>
        </p:nvCxnSpPr>
        <p:spPr>
          <a:xfrm flipV="1">
            <a:off x="1619766" y="2350802"/>
            <a:ext cx="715709" cy="481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线箭头连接符 20"/>
          <p:cNvCxnSpPr>
            <a:stCxn id="17" idx="5"/>
            <a:endCxn id="6" idx="1"/>
          </p:cNvCxnSpPr>
          <p:nvPr/>
        </p:nvCxnSpPr>
        <p:spPr>
          <a:xfrm>
            <a:off x="1619766" y="3716704"/>
            <a:ext cx="715709" cy="359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直线箭头连接符 28"/>
          <p:cNvCxnSpPr>
            <a:stCxn id="4" idx="3"/>
            <a:endCxn id="7" idx="1"/>
          </p:cNvCxnSpPr>
          <p:nvPr/>
        </p:nvCxnSpPr>
        <p:spPr>
          <a:xfrm flipV="1">
            <a:off x="3058877" y="1006523"/>
            <a:ext cx="802225" cy="13442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直线箭头连接符 29"/>
          <p:cNvCxnSpPr>
            <a:stCxn id="4" idx="3"/>
            <a:endCxn id="8" idx="1"/>
          </p:cNvCxnSpPr>
          <p:nvPr/>
        </p:nvCxnSpPr>
        <p:spPr>
          <a:xfrm flipV="1">
            <a:off x="3058877" y="2313361"/>
            <a:ext cx="802225" cy="374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直线箭头连接符 32"/>
          <p:cNvCxnSpPr>
            <a:stCxn id="4" idx="3"/>
            <a:endCxn id="9" idx="1"/>
          </p:cNvCxnSpPr>
          <p:nvPr/>
        </p:nvCxnSpPr>
        <p:spPr>
          <a:xfrm>
            <a:off x="3058877" y="2350802"/>
            <a:ext cx="802225" cy="15354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直线箭头连接符 35"/>
          <p:cNvCxnSpPr>
            <a:stCxn id="4" idx="3"/>
            <a:endCxn id="10" idx="1"/>
          </p:cNvCxnSpPr>
          <p:nvPr/>
        </p:nvCxnSpPr>
        <p:spPr>
          <a:xfrm>
            <a:off x="3058877" y="2350802"/>
            <a:ext cx="802225" cy="31905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直线箭头连接符 38"/>
          <p:cNvCxnSpPr>
            <a:stCxn id="6" idx="3"/>
            <a:endCxn id="7" idx="1"/>
          </p:cNvCxnSpPr>
          <p:nvPr/>
        </p:nvCxnSpPr>
        <p:spPr>
          <a:xfrm flipV="1">
            <a:off x="3058877" y="1006523"/>
            <a:ext cx="802225" cy="30693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直线箭头连接符 40"/>
          <p:cNvCxnSpPr>
            <a:endCxn id="8" idx="1"/>
          </p:cNvCxnSpPr>
          <p:nvPr/>
        </p:nvCxnSpPr>
        <p:spPr>
          <a:xfrm flipV="1">
            <a:off x="3058877" y="2313361"/>
            <a:ext cx="802225" cy="1692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直线箭头连接符 43"/>
          <p:cNvCxnSpPr>
            <a:endCxn id="9" idx="1"/>
          </p:cNvCxnSpPr>
          <p:nvPr/>
        </p:nvCxnSpPr>
        <p:spPr>
          <a:xfrm flipV="1">
            <a:off x="3058877" y="3886259"/>
            <a:ext cx="802225" cy="1896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直线箭头连接符 46"/>
          <p:cNvCxnSpPr>
            <a:stCxn id="6" idx="3"/>
            <a:endCxn id="10" idx="1"/>
          </p:cNvCxnSpPr>
          <p:nvPr/>
        </p:nvCxnSpPr>
        <p:spPr>
          <a:xfrm>
            <a:off x="3058877" y="4075888"/>
            <a:ext cx="802225" cy="14654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直线箭头连接符 50"/>
          <p:cNvCxnSpPr>
            <a:endCxn id="13" idx="1"/>
          </p:cNvCxnSpPr>
          <p:nvPr/>
        </p:nvCxnSpPr>
        <p:spPr>
          <a:xfrm flipV="1">
            <a:off x="4640666" y="4888236"/>
            <a:ext cx="972509" cy="6530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直线箭头连接符 52"/>
          <p:cNvCxnSpPr>
            <a:stCxn id="9" idx="3"/>
            <a:endCxn id="12" idx="1"/>
          </p:cNvCxnSpPr>
          <p:nvPr/>
        </p:nvCxnSpPr>
        <p:spPr>
          <a:xfrm flipV="1">
            <a:off x="4640666" y="3251357"/>
            <a:ext cx="972509" cy="634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直线箭头连接符 53"/>
          <p:cNvCxnSpPr>
            <a:stCxn id="8" idx="3"/>
          </p:cNvCxnSpPr>
          <p:nvPr/>
        </p:nvCxnSpPr>
        <p:spPr>
          <a:xfrm flipV="1">
            <a:off x="4640666" y="1739152"/>
            <a:ext cx="901155" cy="57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直线箭头连接符 54"/>
          <p:cNvCxnSpPr>
            <a:stCxn id="10" idx="3"/>
            <a:endCxn id="12" idx="1"/>
          </p:cNvCxnSpPr>
          <p:nvPr/>
        </p:nvCxnSpPr>
        <p:spPr>
          <a:xfrm flipV="1">
            <a:off x="4640666" y="3251357"/>
            <a:ext cx="972509" cy="2289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直线箭头连接符 59"/>
          <p:cNvCxnSpPr>
            <a:stCxn id="10" idx="3"/>
            <a:endCxn id="11" idx="1"/>
          </p:cNvCxnSpPr>
          <p:nvPr/>
        </p:nvCxnSpPr>
        <p:spPr>
          <a:xfrm flipV="1">
            <a:off x="4640666" y="1701523"/>
            <a:ext cx="972509" cy="38397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直线箭头连接符 63"/>
          <p:cNvCxnSpPr>
            <a:stCxn id="9" idx="3"/>
            <a:endCxn id="13" idx="1"/>
          </p:cNvCxnSpPr>
          <p:nvPr/>
        </p:nvCxnSpPr>
        <p:spPr>
          <a:xfrm>
            <a:off x="4640666" y="3886260"/>
            <a:ext cx="972509" cy="10019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直线箭头连接符 66"/>
          <p:cNvCxnSpPr>
            <a:endCxn id="11" idx="1"/>
          </p:cNvCxnSpPr>
          <p:nvPr/>
        </p:nvCxnSpPr>
        <p:spPr>
          <a:xfrm flipV="1">
            <a:off x="4640666" y="1701523"/>
            <a:ext cx="972509" cy="21847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直线箭头连接符 70"/>
          <p:cNvCxnSpPr>
            <a:stCxn id="8" idx="3"/>
            <a:endCxn id="13" idx="1"/>
          </p:cNvCxnSpPr>
          <p:nvPr/>
        </p:nvCxnSpPr>
        <p:spPr>
          <a:xfrm>
            <a:off x="4640666" y="2313361"/>
            <a:ext cx="972509" cy="25748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直线箭头连接符 73"/>
          <p:cNvCxnSpPr>
            <a:stCxn id="8" idx="3"/>
            <a:endCxn id="12" idx="1"/>
          </p:cNvCxnSpPr>
          <p:nvPr/>
        </p:nvCxnSpPr>
        <p:spPr>
          <a:xfrm>
            <a:off x="4640666" y="2313361"/>
            <a:ext cx="972509" cy="9379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直线箭头连接符 76"/>
          <p:cNvCxnSpPr>
            <a:stCxn id="7" idx="3"/>
            <a:endCxn id="13" idx="1"/>
          </p:cNvCxnSpPr>
          <p:nvPr/>
        </p:nvCxnSpPr>
        <p:spPr>
          <a:xfrm>
            <a:off x="4569312" y="1006524"/>
            <a:ext cx="1043863" cy="38817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直线箭头连接符 80"/>
          <p:cNvCxnSpPr>
            <a:stCxn id="7" idx="3"/>
            <a:endCxn id="12" idx="1"/>
          </p:cNvCxnSpPr>
          <p:nvPr/>
        </p:nvCxnSpPr>
        <p:spPr>
          <a:xfrm>
            <a:off x="4569312" y="1006524"/>
            <a:ext cx="1043863" cy="2244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直线箭头连接符 83"/>
          <p:cNvCxnSpPr>
            <a:endCxn id="11" idx="1"/>
          </p:cNvCxnSpPr>
          <p:nvPr/>
        </p:nvCxnSpPr>
        <p:spPr>
          <a:xfrm>
            <a:off x="4569312" y="1027271"/>
            <a:ext cx="1043863" cy="674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2" name="直线箭头连接符 91"/>
          <p:cNvCxnSpPr>
            <a:stCxn id="11" idx="3"/>
          </p:cNvCxnSpPr>
          <p:nvPr/>
        </p:nvCxnSpPr>
        <p:spPr>
          <a:xfrm>
            <a:off x="6336576" y="1701523"/>
            <a:ext cx="743522"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直线箭头连接符 95"/>
          <p:cNvCxnSpPr>
            <a:stCxn id="12" idx="3"/>
          </p:cNvCxnSpPr>
          <p:nvPr/>
        </p:nvCxnSpPr>
        <p:spPr>
          <a:xfrm>
            <a:off x="6336576" y="3251356"/>
            <a:ext cx="743522"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9" name="直线箭头连接符 98"/>
          <p:cNvCxnSpPr/>
          <p:nvPr/>
        </p:nvCxnSpPr>
        <p:spPr>
          <a:xfrm>
            <a:off x="6336577" y="4888237"/>
            <a:ext cx="7435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直线箭头连接符 42"/>
          <p:cNvCxnSpPr>
            <a:endCxn id="48" idx="1"/>
          </p:cNvCxnSpPr>
          <p:nvPr/>
        </p:nvCxnSpPr>
        <p:spPr>
          <a:xfrm>
            <a:off x="7645372" y="1331245"/>
            <a:ext cx="1010280" cy="15452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直线箭头连接符 44"/>
          <p:cNvCxnSpPr>
            <a:endCxn id="48" idx="2"/>
          </p:cNvCxnSpPr>
          <p:nvPr/>
        </p:nvCxnSpPr>
        <p:spPr>
          <a:xfrm>
            <a:off x="7756367" y="3366520"/>
            <a:ext cx="410937" cy="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矩形 45"/>
          <p:cNvSpPr/>
          <p:nvPr/>
        </p:nvSpPr>
        <p:spPr>
          <a:xfrm>
            <a:off x="7334365" y="3697014"/>
            <a:ext cx="1925264" cy="1200329"/>
          </a:xfrm>
          <a:prstGeom prst="rect">
            <a:avLst/>
          </a:prstGeom>
        </p:spPr>
        <p:txBody>
          <a:bodyPr wrap="square">
            <a:spAutoFit/>
          </a:bodyPr>
          <a:lstStyle/>
          <a:p>
            <a:pPr lvl="1"/>
            <a:r>
              <a:rPr lang="en-US" altLang="zh-CN" dirty="0"/>
              <a:t>&lt;url1,</a:t>
            </a:r>
            <a:r>
              <a:rPr lang="zh-CN" altLang="en-US" dirty="0"/>
              <a:t> </a:t>
            </a:r>
            <a:r>
              <a:rPr lang="zh-CN" altLang="zh-CN" dirty="0"/>
              <a:t>2</a:t>
            </a:r>
            <a:r>
              <a:rPr lang="en-US" altLang="zh-CN" dirty="0"/>
              <a:t>1</a:t>
            </a:r>
            <a:r>
              <a:rPr lang="zh-CN" altLang="zh-CN" dirty="0"/>
              <a:t>&gt;</a:t>
            </a:r>
            <a:endParaRPr lang="en-US" altLang="zh-CN" dirty="0"/>
          </a:p>
          <a:p>
            <a:pPr lvl="1"/>
            <a:r>
              <a:rPr lang="en-US" altLang="zh-CN" dirty="0"/>
              <a:t>&lt;url2,</a:t>
            </a:r>
            <a:r>
              <a:rPr lang="zh-CN" altLang="en-US" dirty="0"/>
              <a:t> </a:t>
            </a:r>
            <a:r>
              <a:rPr lang="en-US" altLang="zh-CN" dirty="0"/>
              <a:t>100&gt;</a:t>
            </a:r>
          </a:p>
          <a:p>
            <a:pPr lvl="1"/>
            <a:r>
              <a:rPr lang="zh-CN" altLang="zh-CN" dirty="0"/>
              <a:t>&lt;</a:t>
            </a:r>
            <a:r>
              <a:rPr lang="en-US" altLang="zh-CN" dirty="0"/>
              <a:t>url3,3&gt;</a:t>
            </a:r>
          </a:p>
          <a:p>
            <a:pPr lvl="1"/>
            <a:r>
              <a:rPr lang="en-US" altLang="zh-CN" dirty="0"/>
              <a:t>…</a:t>
            </a:r>
          </a:p>
        </p:txBody>
      </p:sp>
      <p:sp>
        <p:nvSpPr>
          <p:cNvPr id="48" name="磁盘 47"/>
          <p:cNvSpPr/>
          <p:nvPr/>
        </p:nvSpPr>
        <p:spPr>
          <a:xfrm>
            <a:off x="8167304" y="2876499"/>
            <a:ext cx="976696" cy="9801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DB</a:t>
            </a:r>
            <a:endParaRPr kumimoji="1" lang="zh-CN" altLang="en-US" dirty="0"/>
          </a:p>
        </p:txBody>
      </p:sp>
      <p:cxnSp>
        <p:nvCxnSpPr>
          <p:cNvPr id="49" name="直线箭头连接符 48"/>
          <p:cNvCxnSpPr>
            <a:stCxn id="16" idx="3"/>
          </p:cNvCxnSpPr>
          <p:nvPr/>
        </p:nvCxnSpPr>
        <p:spPr>
          <a:xfrm flipV="1">
            <a:off x="7756367" y="3886260"/>
            <a:ext cx="899285" cy="9906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矩形 51"/>
          <p:cNvSpPr/>
          <p:nvPr/>
        </p:nvSpPr>
        <p:spPr>
          <a:xfrm>
            <a:off x="3887946" y="316693"/>
            <a:ext cx="1925264" cy="369332"/>
          </a:xfrm>
          <a:prstGeom prst="rect">
            <a:avLst/>
          </a:prstGeom>
        </p:spPr>
        <p:txBody>
          <a:bodyPr wrap="square">
            <a:spAutoFit/>
          </a:bodyPr>
          <a:lstStyle/>
          <a:p>
            <a:pPr lvl="1"/>
            <a:r>
              <a:rPr lang="en-US" altLang="zh-CN" dirty="0"/>
              <a:t>&lt;url1,1</a:t>
            </a:r>
            <a:r>
              <a:rPr lang="zh-CN" altLang="zh-CN" dirty="0"/>
              <a:t>&gt;</a:t>
            </a:r>
            <a:endParaRPr lang="en-US" altLang="zh-CN" dirty="0"/>
          </a:p>
        </p:txBody>
      </p:sp>
      <p:sp>
        <p:nvSpPr>
          <p:cNvPr id="56" name="矩形 55"/>
          <p:cNvSpPr/>
          <p:nvPr/>
        </p:nvSpPr>
        <p:spPr>
          <a:xfrm>
            <a:off x="3741378" y="2739670"/>
            <a:ext cx="1925264" cy="369332"/>
          </a:xfrm>
          <a:prstGeom prst="rect">
            <a:avLst/>
          </a:prstGeom>
        </p:spPr>
        <p:txBody>
          <a:bodyPr wrap="square">
            <a:spAutoFit/>
          </a:bodyPr>
          <a:lstStyle/>
          <a:p>
            <a:pPr lvl="1"/>
            <a:r>
              <a:rPr lang="en-US" altLang="zh-CN" dirty="0"/>
              <a:t>&lt;url2,1</a:t>
            </a:r>
            <a:r>
              <a:rPr lang="zh-CN" altLang="zh-CN" dirty="0"/>
              <a:t>&gt;</a:t>
            </a:r>
            <a:endParaRPr lang="en-US" altLang="zh-CN" dirty="0"/>
          </a:p>
        </p:txBody>
      </p:sp>
      <p:sp>
        <p:nvSpPr>
          <p:cNvPr id="57" name="矩形 56"/>
          <p:cNvSpPr/>
          <p:nvPr/>
        </p:nvSpPr>
        <p:spPr>
          <a:xfrm>
            <a:off x="3741378" y="6052997"/>
            <a:ext cx="1925264" cy="369332"/>
          </a:xfrm>
          <a:prstGeom prst="rect">
            <a:avLst/>
          </a:prstGeom>
        </p:spPr>
        <p:txBody>
          <a:bodyPr wrap="square">
            <a:spAutoFit/>
          </a:bodyPr>
          <a:lstStyle/>
          <a:p>
            <a:pPr lvl="1"/>
            <a:r>
              <a:rPr lang="en-US" altLang="zh-CN" dirty="0"/>
              <a:t>&lt;url3,1</a:t>
            </a:r>
            <a:r>
              <a:rPr lang="zh-CN" altLang="zh-CN" dirty="0"/>
              <a:t>&gt;</a:t>
            </a:r>
            <a:endParaRPr lang="en-US" altLang="zh-CN" dirty="0"/>
          </a:p>
        </p:txBody>
      </p:sp>
      <p:sp>
        <p:nvSpPr>
          <p:cNvPr id="58" name="矩形 57"/>
          <p:cNvSpPr/>
          <p:nvPr/>
        </p:nvSpPr>
        <p:spPr>
          <a:xfrm>
            <a:off x="7008465" y="978708"/>
            <a:ext cx="1906739" cy="369332"/>
          </a:xfrm>
          <a:prstGeom prst="rect">
            <a:avLst/>
          </a:prstGeom>
        </p:spPr>
        <p:txBody>
          <a:bodyPr wrap="square">
            <a:spAutoFit/>
          </a:bodyPr>
          <a:lstStyle/>
          <a:p>
            <a:pPr lvl="1"/>
            <a:r>
              <a:rPr lang="en-US" altLang="zh-CN" dirty="0"/>
              <a:t>Update</a:t>
            </a:r>
            <a:r>
              <a:rPr lang="zh-CN" altLang="en-US" dirty="0"/>
              <a:t> </a:t>
            </a:r>
            <a:r>
              <a:rPr lang="en-US" altLang="zh-CN" dirty="0"/>
              <a:t>url1</a:t>
            </a:r>
          </a:p>
        </p:txBody>
      </p:sp>
      <p:sp>
        <p:nvSpPr>
          <p:cNvPr id="59" name="矩形 58"/>
          <p:cNvSpPr/>
          <p:nvPr/>
        </p:nvSpPr>
        <p:spPr>
          <a:xfrm>
            <a:off x="7008464" y="2416125"/>
            <a:ext cx="1906739" cy="369332"/>
          </a:xfrm>
          <a:prstGeom prst="rect">
            <a:avLst/>
          </a:prstGeom>
        </p:spPr>
        <p:txBody>
          <a:bodyPr wrap="square">
            <a:spAutoFit/>
          </a:bodyPr>
          <a:lstStyle/>
          <a:p>
            <a:pPr lvl="1"/>
            <a:r>
              <a:rPr lang="en-US" altLang="zh-CN" dirty="0"/>
              <a:t>Update</a:t>
            </a:r>
            <a:r>
              <a:rPr lang="zh-CN" altLang="en-US" dirty="0"/>
              <a:t> </a:t>
            </a:r>
            <a:r>
              <a:rPr lang="en-US" altLang="zh-CN" dirty="0"/>
              <a:t>url2</a:t>
            </a:r>
          </a:p>
        </p:txBody>
      </p:sp>
      <p:sp>
        <p:nvSpPr>
          <p:cNvPr id="61" name="矩形 60"/>
          <p:cNvSpPr/>
          <p:nvPr/>
        </p:nvSpPr>
        <p:spPr>
          <a:xfrm>
            <a:off x="6948741" y="5392266"/>
            <a:ext cx="1906739" cy="369332"/>
          </a:xfrm>
          <a:prstGeom prst="rect">
            <a:avLst/>
          </a:prstGeom>
        </p:spPr>
        <p:txBody>
          <a:bodyPr wrap="square">
            <a:spAutoFit/>
          </a:bodyPr>
          <a:lstStyle/>
          <a:p>
            <a:pPr lvl="1"/>
            <a:r>
              <a:rPr lang="en-US" altLang="zh-CN" dirty="0"/>
              <a:t>Update</a:t>
            </a:r>
            <a:r>
              <a:rPr lang="zh-CN" altLang="en-US" dirty="0"/>
              <a:t> </a:t>
            </a:r>
            <a:r>
              <a:rPr lang="en-US" altLang="zh-CN" dirty="0"/>
              <a:t>url3</a:t>
            </a:r>
          </a:p>
        </p:txBody>
      </p:sp>
      <p:sp>
        <p:nvSpPr>
          <p:cNvPr id="62" name="矩形 61"/>
          <p:cNvSpPr/>
          <p:nvPr/>
        </p:nvSpPr>
        <p:spPr>
          <a:xfrm>
            <a:off x="98793" y="4380536"/>
            <a:ext cx="2509676" cy="2031325"/>
          </a:xfrm>
          <a:prstGeom prst="rect">
            <a:avLst/>
          </a:prstGeom>
        </p:spPr>
        <p:txBody>
          <a:bodyPr wrap="square">
            <a:spAutoFit/>
          </a:bodyPr>
          <a:lstStyle/>
          <a:p>
            <a:pPr lvl="1"/>
            <a:r>
              <a:rPr lang="en-US" altLang="zh-CN" dirty="0"/>
              <a:t>&lt;tweet1</a:t>
            </a:r>
            <a:r>
              <a:rPr lang="zh-CN" altLang="zh-CN" dirty="0"/>
              <a:t>&gt;</a:t>
            </a:r>
            <a:endParaRPr lang="zh-CN" altLang="en-US" dirty="0"/>
          </a:p>
          <a:p>
            <a:pPr lvl="1"/>
            <a:r>
              <a:rPr lang="zh-CN" altLang="en-US" dirty="0"/>
              <a:t>    *** </a:t>
            </a:r>
            <a:r>
              <a:rPr lang="en-US" altLang="zh-CN" dirty="0"/>
              <a:t>url1</a:t>
            </a:r>
            <a:r>
              <a:rPr lang="zh-CN" altLang="en-US" dirty="0"/>
              <a:t> ***</a:t>
            </a:r>
            <a:endParaRPr lang="en-US" altLang="zh-CN" dirty="0"/>
          </a:p>
          <a:p>
            <a:pPr lvl="1"/>
            <a:r>
              <a:rPr lang="en-US" altLang="zh-CN" dirty="0"/>
              <a:t>&lt;tweet2&gt;</a:t>
            </a:r>
            <a:endParaRPr lang="zh-CN" altLang="en-US" dirty="0"/>
          </a:p>
          <a:p>
            <a:pPr lvl="1"/>
            <a:r>
              <a:rPr lang="zh-CN" altLang="en-US" dirty="0"/>
              <a:t>   *** </a:t>
            </a:r>
            <a:r>
              <a:rPr lang="en-US" altLang="zh-CN" dirty="0"/>
              <a:t>url2</a:t>
            </a:r>
            <a:r>
              <a:rPr lang="zh-CN" altLang="en-US" dirty="0"/>
              <a:t> ***</a:t>
            </a:r>
            <a:endParaRPr lang="en-US" altLang="zh-CN" dirty="0"/>
          </a:p>
          <a:p>
            <a:pPr lvl="1"/>
            <a:r>
              <a:rPr lang="zh-CN" altLang="zh-CN" dirty="0"/>
              <a:t>&lt;</a:t>
            </a:r>
            <a:r>
              <a:rPr lang="en-US" altLang="zh-CN" dirty="0"/>
              <a:t>tweet3&gt;</a:t>
            </a:r>
            <a:endParaRPr lang="zh-CN" altLang="en-US" dirty="0"/>
          </a:p>
          <a:p>
            <a:pPr lvl="1"/>
            <a:r>
              <a:rPr lang="zh-CN" altLang="en-US" dirty="0"/>
              <a:t>  *** </a:t>
            </a:r>
            <a:r>
              <a:rPr lang="en-US" altLang="zh-CN" dirty="0"/>
              <a:t>url3</a:t>
            </a:r>
            <a:r>
              <a:rPr lang="zh-CN" altLang="en-US" dirty="0"/>
              <a:t> ***</a:t>
            </a:r>
            <a:endParaRPr lang="en-US" altLang="zh-CN" dirty="0"/>
          </a:p>
          <a:p>
            <a:pPr lvl="1"/>
            <a:r>
              <a:rPr lang="en-US" altLang="zh-CN" dirty="0"/>
              <a:t>…</a:t>
            </a:r>
          </a:p>
        </p:txBody>
      </p:sp>
    </p:spTree>
    <p:extLst>
      <p:ext uri="{BB962C8B-B14F-4D97-AF65-F5344CB8AC3E}">
        <p14:creationId xmlns:p14="http://schemas.microsoft.com/office/powerpoint/2010/main" val="3132095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Problems</a:t>
            </a:r>
            <a:endParaRPr kumimoji="1" lang="zh-CN" altLang="en-US" dirty="0"/>
          </a:p>
        </p:txBody>
      </p:sp>
      <p:sp>
        <p:nvSpPr>
          <p:cNvPr id="3" name="内容占位符 2"/>
          <p:cNvSpPr>
            <a:spLocks noGrp="1"/>
          </p:cNvSpPr>
          <p:nvPr>
            <p:ph idx="1"/>
          </p:nvPr>
        </p:nvSpPr>
        <p:spPr/>
        <p:txBody>
          <a:bodyPr/>
          <a:lstStyle/>
          <a:p>
            <a:r>
              <a:rPr kumimoji="1" lang="en-US" altLang="zh-CN" dirty="0"/>
              <a:t>Poor</a:t>
            </a:r>
            <a:r>
              <a:rPr kumimoji="1" lang="zh-CN" altLang="en-US" dirty="0"/>
              <a:t> </a:t>
            </a:r>
            <a:r>
              <a:rPr kumimoji="1" lang="en-US" altLang="zh-CN" dirty="0"/>
              <a:t>scalability</a:t>
            </a:r>
          </a:p>
          <a:p>
            <a:r>
              <a:rPr kumimoji="1" lang="en-US" altLang="zh-CN" dirty="0"/>
              <a:t>Hard</a:t>
            </a:r>
            <a:r>
              <a:rPr kumimoji="1" lang="zh-CN" altLang="en-US" dirty="0"/>
              <a:t> </a:t>
            </a:r>
            <a:r>
              <a:rPr kumimoji="1" lang="en-US" altLang="zh-CN" dirty="0"/>
              <a:t>to</a:t>
            </a:r>
            <a:r>
              <a:rPr kumimoji="1" lang="zh-CN" altLang="en-US" dirty="0"/>
              <a:t> </a:t>
            </a:r>
            <a:r>
              <a:rPr kumimoji="1" lang="en-US" altLang="zh-CN" dirty="0"/>
              <a:t>tolerate</a:t>
            </a:r>
            <a:r>
              <a:rPr kumimoji="1" lang="zh-CN" altLang="en-US" dirty="0"/>
              <a:t> </a:t>
            </a:r>
            <a:r>
              <a:rPr kumimoji="1" lang="en-US" altLang="zh-CN" dirty="0"/>
              <a:t>faults</a:t>
            </a:r>
          </a:p>
          <a:p>
            <a:r>
              <a:rPr kumimoji="1" lang="en-US" altLang="zh-CN" dirty="0"/>
              <a:t>Complicated</a:t>
            </a:r>
            <a:r>
              <a:rPr kumimoji="1" lang="zh-CN" altLang="en-US" dirty="0"/>
              <a:t> </a:t>
            </a:r>
            <a:r>
              <a:rPr kumimoji="1" lang="en-US" altLang="zh-CN" dirty="0"/>
              <a:t>code</a:t>
            </a:r>
            <a:endParaRPr kumimoji="1" lang="zh-CN" altLang="en-US" dirty="0"/>
          </a:p>
        </p:txBody>
      </p:sp>
      <p:graphicFrame>
        <p:nvGraphicFramePr>
          <p:cNvPr id="5" name="内容占位符 4"/>
          <p:cNvGraphicFramePr>
            <a:graphicFrameLocks/>
          </p:cNvGraphicFramePr>
          <p:nvPr>
            <p:extLst>
              <p:ext uri="{D42A27DB-BD31-4B8C-83A1-F6EECF244321}">
                <p14:modId xmlns:p14="http://schemas.microsoft.com/office/powerpoint/2010/main" val="1319973603"/>
              </p:ext>
            </p:extLst>
          </p:nvPr>
        </p:nvGraphicFramePr>
        <p:xfrm>
          <a:off x="3135288" y="2089696"/>
          <a:ext cx="5688632" cy="316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813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Purpose</a:t>
            </a:r>
            <a:r>
              <a:rPr lang="zh-CN" altLang="en-US" sz="3200" dirty="0"/>
              <a:t> </a:t>
            </a:r>
            <a:r>
              <a:rPr lang="en-US" altLang="zh-CN" sz="3200" dirty="0"/>
              <a:t>of</a:t>
            </a:r>
            <a:r>
              <a:rPr lang="zh-CN" altLang="en-US" sz="3200" dirty="0"/>
              <a:t> </a:t>
            </a:r>
            <a:r>
              <a:rPr lang="en-US" altLang="zh-CN" sz="3200" dirty="0"/>
              <a:t>the</a:t>
            </a:r>
            <a:r>
              <a:rPr lang="zh-CN" altLang="en-US" sz="3200" dirty="0"/>
              <a:t> </a:t>
            </a:r>
            <a:r>
              <a:rPr lang="en-US" altLang="zh-CN" sz="3200" dirty="0"/>
              <a:t>lecture</a:t>
            </a:r>
            <a:endParaRPr lang="en-US" sz="3200" dirty="0"/>
          </a:p>
        </p:txBody>
      </p:sp>
      <p:sp>
        <p:nvSpPr>
          <p:cNvPr id="3" name="Content Placeholder 2"/>
          <p:cNvSpPr>
            <a:spLocks noGrp="1"/>
          </p:cNvSpPr>
          <p:nvPr>
            <p:ph idx="1"/>
          </p:nvPr>
        </p:nvSpPr>
        <p:spPr/>
        <p:txBody>
          <a:bodyPr>
            <a:normAutofit/>
          </a:bodyPr>
          <a:lstStyle/>
          <a:p>
            <a:r>
              <a:rPr lang="en-US" altLang="zh-CN" dirty="0"/>
              <a:t>Demand</a:t>
            </a:r>
            <a:r>
              <a:rPr lang="zh-CN" altLang="en-US" dirty="0"/>
              <a:t> </a:t>
            </a:r>
            <a:r>
              <a:rPr lang="en-US" altLang="zh-CN" dirty="0"/>
              <a:t>for</a:t>
            </a:r>
            <a:r>
              <a:rPr lang="zh-CN" altLang="en-US" dirty="0"/>
              <a:t> </a:t>
            </a:r>
            <a:r>
              <a:rPr lang="en-US" altLang="zh-CN" dirty="0"/>
              <a:t>stream</a:t>
            </a:r>
            <a:r>
              <a:rPr lang="zh-CN" altLang="en-US" dirty="0"/>
              <a:t> </a:t>
            </a:r>
            <a:r>
              <a:rPr lang="en-US" altLang="zh-CN" dirty="0"/>
              <a:t>processing</a:t>
            </a:r>
          </a:p>
          <a:p>
            <a:r>
              <a:rPr lang="en-US" altLang="zh-CN" dirty="0"/>
              <a:t>Challenges</a:t>
            </a:r>
            <a:r>
              <a:rPr lang="zh-CN" altLang="en-US" dirty="0"/>
              <a:t> </a:t>
            </a:r>
            <a:r>
              <a:rPr lang="en-US" altLang="zh-CN" dirty="0"/>
              <a:t>of</a:t>
            </a:r>
            <a:r>
              <a:rPr lang="zh-CN" altLang="en-US" dirty="0"/>
              <a:t> </a:t>
            </a:r>
            <a:r>
              <a:rPr lang="en-US" altLang="zh-CN" dirty="0"/>
              <a:t>stream</a:t>
            </a:r>
            <a:r>
              <a:rPr lang="zh-CN" altLang="en-US" dirty="0"/>
              <a:t> </a:t>
            </a:r>
            <a:r>
              <a:rPr lang="en-US" altLang="zh-CN" dirty="0"/>
              <a:t>processing</a:t>
            </a:r>
          </a:p>
          <a:p>
            <a:r>
              <a:rPr lang="en-US" altLang="zh-CN" dirty="0"/>
              <a:t>A</a:t>
            </a:r>
            <a:r>
              <a:rPr lang="zh-CN" altLang="en-US" dirty="0"/>
              <a:t> </a:t>
            </a:r>
            <a:r>
              <a:rPr lang="en-US" altLang="zh-CN" dirty="0"/>
              <a:t>naïve</a:t>
            </a:r>
            <a:r>
              <a:rPr lang="zh-CN" altLang="en-US" dirty="0"/>
              <a:t> </a:t>
            </a:r>
            <a:r>
              <a:rPr lang="en-US" altLang="zh-CN" dirty="0"/>
              <a:t>implementation</a:t>
            </a:r>
            <a:r>
              <a:rPr lang="zh-CN" altLang="en-US" dirty="0"/>
              <a:t> </a:t>
            </a:r>
            <a:r>
              <a:rPr lang="en-US" altLang="zh-CN" dirty="0"/>
              <a:t>-</a:t>
            </a:r>
            <a:r>
              <a:rPr lang="zh-CN" altLang="en-US" dirty="0"/>
              <a:t> </a:t>
            </a:r>
            <a:r>
              <a:rPr lang="en-US" altLang="zh-CN" dirty="0"/>
              <a:t>Worker</a:t>
            </a:r>
            <a:r>
              <a:rPr lang="zh-CN" altLang="en-US" dirty="0"/>
              <a:t> </a:t>
            </a:r>
            <a:r>
              <a:rPr lang="en-US" altLang="zh-CN" dirty="0"/>
              <a:t>+</a:t>
            </a:r>
            <a:r>
              <a:rPr lang="zh-CN" altLang="en-US" dirty="0"/>
              <a:t> </a:t>
            </a:r>
            <a:r>
              <a:rPr lang="en-US" altLang="zh-CN" dirty="0"/>
              <a:t>Queue</a:t>
            </a:r>
          </a:p>
          <a:p>
            <a:r>
              <a:rPr lang="en-US" altLang="zh-CN" dirty="0"/>
              <a:t>Actor</a:t>
            </a:r>
            <a:r>
              <a:rPr lang="zh-CN" altLang="en-US" dirty="0"/>
              <a:t> </a:t>
            </a:r>
            <a:r>
              <a:rPr lang="en-US" altLang="zh-CN" dirty="0"/>
              <a:t>model </a:t>
            </a:r>
          </a:p>
          <a:p>
            <a:r>
              <a:rPr lang="en-US" altLang="zh-CN" dirty="0"/>
              <a:t>Case</a:t>
            </a:r>
            <a:r>
              <a:rPr lang="zh-CN" altLang="en-US" dirty="0"/>
              <a:t> </a:t>
            </a:r>
            <a:r>
              <a:rPr lang="en-US" altLang="zh-CN" dirty="0"/>
              <a:t>study</a:t>
            </a:r>
            <a:r>
              <a:rPr lang="zh-CN" altLang="en-US" dirty="0"/>
              <a:t> </a:t>
            </a:r>
            <a:r>
              <a:rPr lang="en-US" altLang="zh-CN" dirty="0"/>
              <a:t>–</a:t>
            </a:r>
            <a:r>
              <a:rPr lang="zh-CN" altLang="en-US" dirty="0"/>
              <a:t> </a:t>
            </a:r>
            <a:r>
              <a:rPr lang="en-US" altLang="zh-CN" dirty="0"/>
              <a:t>Storm</a:t>
            </a:r>
            <a:endParaRPr lang="zh-CN" altLang="en-US" dirty="0"/>
          </a:p>
          <a:p>
            <a:r>
              <a:rPr lang="en-US" altLang="zh-CN" dirty="0"/>
              <a:t>Case</a:t>
            </a:r>
            <a:r>
              <a:rPr lang="zh-CN" altLang="en-US" dirty="0"/>
              <a:t> </a:t>
            </a:r>
            <a:r>
              <a:rPr lang="en-US" altLang="zh-CN" dirty="0"/>
              <a:t>study</a:t>
            </a:r>
            <a:r>
              <a:rPr lang="zh-CN" altLang="en-US" dirty="0"/>
              <a:t> </a:t>
            </a:r>
            <a:r>
              <a:rPr lang="en-US" altLang="zh-CN" dirty="0"/>
              <a:t>–</a:t>
            </a:r>
            <a:r>
              <a:rPr lang="zh-CN" altLang="en-US" dirty="0"/>
              <a:t> </a:t>
            </a:r>
            <a:r>
              <a:rPr lang="en-US" altLang="zh-CN" dirty="0" err="1"/>
              <a:t>SparkStream</a:t>
            </a:r>
            <a:endParaRPr lang="en-US" altLang="zh-CN" dirty="0"/>
          </a:p>
          <a:p>
            <a:r>
              <a:rPr lang="en-US" altLang="zh-CN" dirty="0"/>
              <a:t>Fault tolerance of streaming systems</a:t>
            </a:r>
          </a:p>
        </p:txBody>
      </p:sp>
    </p:spTree>
    <p:extLst>
      <p:ext uri="{BB962C8B-B14F-4D97-AF65-F5344CB8AC3E}">
        <p14:creationId xmlns:p14="http://schemas.microsoft.com/office/powerpoint/2010/main" val="36573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dirty="0"/>
              <a:t>Actor model</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856137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Actor</a:t>
            </a:r>
            <a:r>
              <a:rPr kumimoji="1" lang="zh-CN" altLang="en-US" dirty="0"/>
              <a:t> </a:t>
            </a:r>
            <a:r>
              <a:rPr kumimoji="1" lang="en-US" altLang="zh-CN" dirty="0"/>
              <a:t>Model</a:t>
            </a:r>
            <a:endParaRPr kumimoji="1" lang="zh-CN" altLang="en-US" dirty="0"/>
          </a:p>
        </p:txBody>
      </p:sp>
      <p:sp>
        <p:nvSpPr>
          <p:cNvPr id="3" name="内容占位符 2"/>
          <p:cNvSpPr>
            <a:spLocks noGrp="1"/>
          </p:cNvSpPr>
          <p:nvPr>
            <p:ph idx="1"/>
          </p:nvPr>
        </p:nvSpPr>
        <p:spPr>
          <a:xfrm>
            <a:off x="220134" y="1600200"/>
            <a:ext cx="4135966" cy="4525963"/>
          </a:xfrm>
        </p:spPr>
        <p:txBody>
          <a:bodyPr>
            <a:normAutofit fontScale="92500"/>
          </a:bodyPr>
          <a:lstStyle/>
          <a:p>
            <a:r>
              <a:rPr kumimoji="1" lang="en-US" altLang="zh-CN" dirty="0"/>
              <a:t>An</a:t>
            </a:r>
            <a:r>
              <a:rPr kumimoji="1" lang="zh-CN" altLang="en-US" dirty="0"/>
              <a:t> </a:t>
            </a:r>
            <a:r>
              <a:rPr kumimoji="1" lang="en-US" altLang="zh-CN" dirty="0"/>
              <a:t>actor</a:t>
            </a:r>
          </a:p>
          <a:p>
            <a:pPr lvl="1"/>
            <a:r>
              <a:rPr kumimoji="1" lang="en-US" altLang="zh-CN" dirty="0"/>
              <a:t>An asynchronous concurrent programming paradigm</a:t>
            </a:r>
            <a:endParaRPr kumimoji="1" lang="zh-CN" altLang="en-US" dirty="0"/>
          </a:p>
          <a:p>
            <a:pPr marL="514350" indent="-457200"/>
            <a:r>
              <a:rPr kumimoji="1" lang="en-US" altLang="zh-CN" dirty="0"/>
              <a:t>An actor may</a:t>
            </a:r>
          </a:p>
          <a:p>
            <a:pPr lvl="1"/>
            <a:r>
              <a:rPr kumimoji="1" lang="en-US" altLang="zh-CN" dirty="0"/>
              <a:t>Process</a:t>
            </a:r>
            <a:r>
              <a:rPr kumimoji="1" lang="zh-CN" altLang="en-US" dirty="0"/>
              <a:t> </a:t>
            </a:r>
            <a:r>
              <a:rPr kumimoji="1" lang="en-US" altLang="zh-CN" dirty="0"/>
              <a:t>messages</a:t>
            </a:r>
            <a:endParaRPr kumimoji="1" lang="zh-CN" altLang="en-US" dirty="0"/>
          </a:p>
          <a:p>
            <a:pPr lvl="1"/>
            <a:r>
              <a:rPr kumimoji="1" lang="en-US" altLang="zh-CN" dirty="0"/>
              <a:t>Change</a:t>
            </a:r>
            <a:r>
              <a:rPr kumimoji="1" lang="zh-CN" altLang="en-US" dirty="0"/>
              <a:t> </a:t>
            </a:r>
            <a:r>
              <a:rPr kumimoji="1" lang="en-US" altLang="zh-CN" dirty="0"/>
              <a:t>local</a:t>
            </a:r>
            <a:r>
              <a:rPr kumimoji="1" lang="zh-CN" altLang="en-US" dirty="0"/>
              <a:t> </a:t>
            </a:r>
            <a:r>
              <a:rPr kumimoji="1" lang="en-US" altLang="zh-CN" dirty="0"/>
              <a:t>state</a:t>
            </a:r>
            <a:endParaRPr kumimoji="1" lang="zh-CN" altLang="en-US" dirty="0"/>
          </a:p>
          <a:p>
            <a:pPr lvl="1"/>
            <a:r>
              <a:rPr kumimoji="1" lang="en-US" altLang="zh-CN" dirty="0"/>
              <a:t>Create</a:t>
            </a:r>
            <a:r>
              <a:rPr kumimoji="1" lang="zh-CN" altLang="en-US" dirty="0"/>
              <a:t> </a:t>
            </a:r>
            <a:r>
              <a:rPr kumimoji="1" lang="en-US" altLang="zh-CN" dirty="0"/>
              <a:t>new</a:t>
            </a:r>
            <a:r>
              <a:rPr kumimoji="1" lang="zh-CN" altLang="en-US" dirty="0"/>
              <a:t> </a:t>
            </a:r>
            <a:r>
              <a:rPr kumimoji="1" lang="en-US" altLang="zh-CN" dirty="0"/>
              <a:t>actors</a:t>
            </a:r>
            <a:endParaRPr kumimoji="1" lang="zh-CN" altLang="en-US" dirty="0"/>
          </a:p>
          <a:p>
            <a:pPr lvl="1"/>
            <a:r>
              <a:rPr kumimoji="1" lang="en-US" altLang="zh-CN" dirty="0"/>
              <a:t>Send</a:t>
            </a:r>
            <a:r>
              <a:rPr kumimoji="1" lang="zh-CN" altLang="en-US" dirty="0"/>
              <a:t> </a:t>
            </a:r>
            <a:r>
              <a:rPr kumimoji="1" lang="en-US" altLang="zh-CN" dirty="0"/>
              <a:t>messages</a:t>
            </a:r>
          </a:p>
          <a:p>
            <a:pPr lvl="1"/>
            <a:endParaRPr kumimoji="1"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468" y="1190841"/>
            <a:ext cx="5452532" cy="5540951"/>
          </a:xfrm>
          <a:prstGeom prst="rect">
            <a:avLst/>
          </a:prstGeom>
        </p:spPr>
      </p:pic>
    </p:spTree>
    <p:extLst>
      <p:ext uri="{BB962C8B-B14F-4D97-AF65-F5344CB8AC3E}">
        <p14:creationId xmlns:p14="http://schemas.microsoft.com/office/powerpoint/2010/main" val="4241301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Actor</a:t>
            </a:r>
            <a:r>
              <a:rPr kumimoji="1" lang="zh-CN" altLang="en-US" dirty="0"/>
              <a:t> </a:t>
            </a:r>
            <a:r>
              <a:rPr kumimoji="1" lang="en-US" altLang="zh-CN" dirty="0"/>
              <a:t>Model</a:t>
            </a:r>
            <a:endParaRPr kumimoji="1" lang="zh-CN" altLang="en-US" dirty="0"/>
          </a:p>
        </p:txBody>
      </p:sp>
      <p:sp>
        <p:nvSpPr>
          <p:cNvPr id="3" name="内容占位符 2"/>
          <p:cNvSpPr>
            <a:spLocks noGrp="1"/>
          </p:cNvSpPr>
          <p:nvPr>
            <p:ph idx="1"/>
          </p:nvPr>
        </p:nvSpPr>
        <p:spPr>
          <a:xfrm>
            <a:off x="299803" y="1660162"/>
            <a:ext cx="8844197" cy="4923200"/>
          </a:xfrm>
        </p:spPr>
        <p:txBody>
          <a:bodyPr>
            <a:normAutofit fontScale="77500" lnSpcReduction="20000"/>
          </a:bodyPr>
          <a:lstStyle/>
          <a:p>
            <a:r>
              <a:rPr kumimoji="1" lang="en-US" altLang="zh-CN" dirty="0"/>
              <a:t>First</a:t>
            </a:r>
            <a:r>
              <a:rPr kumimoji="1" lang="zh-CN" altLang="en-US" dirty="0"/>
              <a:t> </a:t>
            </a:r>
            <a:r>
              <a:rPr kumimoji="1" lang="en-US" altLang="zh-CN" dirty="0"/>
              <a:t>defined</a:t>
            </a:r>
            <a:r>
              <a:rPr kumimoji="1" lang="zh-CN" altLang="en-US" dirty="0"/>
              <a:t> </a:t>
            </a:r>
            <a:r>
              <a:rPr kumimoji="1" lang="en-US" altLang="zh-CN" dirty="0"/>
              <a:t>in</a:t>
            </a:r>
            <a:r>
              <a:rPr kumimoji="1" lang="zh-CN" altLang="en-US" dirty="0"/>
              <a:t> </a:t>
            </a:r>
            <a:r>
              <a:rPr kumimoji="1" lang="en-US" altLang="zh-CN" dirty="0"/>
              <a:t>1973</a:t>
            </a:r>
            <a:r>
              <a:rPr kumimoji="1" lang="zh-CN" altLang="en-US" dirty="0"/>
              <a:t> </a:t>
            </a:r>
            <a:r>
              <a:rPr kumimoji="1" lang="en-US" altLang="zh-CN" dirty="0"/>
              <a:t>by</a:t>
            </a:r>
            <a:r>
              <a:rPr kumimoji="1" lang="zh-CN" altLang="en-US" dirty="0"/>
              <a:t> </a:t>
            </a:r>
            <a:r>
              <a:rPr kumimoji="1" lang="en-US" altLang="zh-CN" dirty="0"/>
              <a:t>Carl</a:t>
            </a:r>
            <a:r>
              <a:rPr kumimoji="1" lang="zh-CN" altLang="en-US" dirty="0"/>
              <a:t> </a:t>
            </a:r>
            <a:r>
              <a:rPr kumimoji="1" lang="en-US" altLang="zh-CN" dirty="0"/>
              <a:t>Hewitt</a:t>
            </a:r>
            <a:endParaRPr kumimoji="1" lang="zh-CN" altLang="en-US" dirty="0"/>
          </a:p>
          <a:p>
            <a:r>
              <a:rPr kumimoji="1" lang="en-US" altLang="zh-CN" dirty="0"/>
              <a:t>Key</a:t>
            </a:r>
            <a:r>
              <a:rPr kumimoji="1" lang="zh-CN" altLang="en-US" dirty="0"/>
              <a:t> </a:t>
            </a:r>
            <a:r>
              <a:rPr kumimoji="1" lang="en-US" altLang="zh-CN" dirty="0"/>
              <a:t>ideas</a:t>
            </a:r>
            <a:endParaRPr kumimoji="1" lang="zh-CN" altLang="en-US" dirty="0"/>
          </a:p>
          <a:p>
            <a:pPr lvl="1"/>
            <a:r>
              <a:rPr kumimoji="1" lang="en-US" altLang="zh-CN" dirty="0"/>
              <a:t>Everything</a:t>
            </a:r>
            <a:r>
              <a:rPr kumimoji="1" lang="zh-CN" altLang="en-US" dirty="0"/>
              <a:t> </a:t>
            </a:r>
            <a:r>
              <a:rPr kumimoji="1" lang="en-US" altLang="zh-CN" dirty="0"/>
              <a:t>is</a:t>
            </a:r>
            <a:r>
              <a:rPr kumimoji="1" lang="zh-CN" altLang="en-US" dirty="0"/>
              <a:t> </a:t>
            </a:r>
            <a:r>
              <a:rPr kumimoji="1" lang="en-US" altLang="zh-CN" dirty="0"/>
              <a:t>an</a:t>
            </a:r>
            <a:r>
              <a:rPr kumimoji="1" lang="zh-CN" altLang="en-US" dirty="0"/>
              <a:t> </a:t>
            </a:r>
            <a:r>
              <a:rPr kumimoji="1" lang="en-US" altLang="zh-CN" dirty="0"/>
              <a:t>Actor</a:t>
            </a:r>
            <a:endParaRPr kumimoji="1" lang="zh-CN" altLang="en-US" dirty="0"/>
          </a:p>
          <a:p>
            <a:pPr lvl="1"/>
            <a:r>
              <a:rPr kumimoji="1" lang="en-US" altLang="zh-CN" dirty="0"/>
              <a:t>Analogous</a:t>
            </a:r>
            <a:r>
              <a:rPr kumimoji="1" lang="zh-CN" altLang="en-US" dirty="0"/>
              <a:t> </a:t>
            </a:r>
            <a:r>
              <a:rPr kumimoji="1" lang="en-US" altLang="zh-CN" dirty="0"/>
              <a:t>to</a:t>
            </a:r>
            <a:r>
              <a:rPr kumimoji="1" lang="zh-CN" altLang="en-US" dirty="0"/>
              <a:t> </a:t>
            </a:r>
            <a:r>
              <a:rPr kumimoji="1" lang="en-US" altLang="zh-CN" dirty="0"/>
              <a:t>“everything</a:t>
            </a:r>
            <a:r>
              <a:rPr kumimoji="1" lang="zh-CN" altLang="en-US" dirty="0"/>
              <a:t> </a:t>
            </a:r>
            <a:r>
              <a:rPr kumimoji="1" lang="en-US" altLang="zh-CN" dirty="0"/>
              <a:t>is</a:t>
            </a:r>
            <a:r>
              <a:rPr kumimoji="1" lang="zh-CN" altLang="en-US" dirty="0"/>
              <a:t> </a:t>
            </a:r>
            <a:r>
              <a:rPr kumimoji="1" lang="en-US" altLang="zh-CN" dirty="0"/>
              <a:t>an</a:t>
            </a:r>
            <a:r>
              <a:rPr kumimoji="1" lang="zh-CN" altLang="en-US" dirty="0"/>
              <a:t> </a:t>
            </a:r>
            <a:r>
              <a:rPr kumimoji="1" lang="en-US" altLang="zh-CN" dirty="0"/>
              <a:t>object”</a:t>
            </a:r>
            <a:r>
              <a:rPr kumimoji="1" lang="zh-CN" altLang="en-US" dirty="0"/>
              <a:t> </a:t>
            </a:r>
            <a:r>
              <a:rPr kumimoji="1" lang="en-US" altLang="zh-CN" dirty="0"/>
              <a:t>in</a:t>
            </a:r>
            <a:r>
              <a:rPr kumimoji="1" lang="zh-CN" altLang="en-US" dirty="0"/>
              <a:t> </a:t>
            </a:r>
            <a:r>
              <a:rPr kumimoji="1" lang="en-US" altLang="zh-CN" dirty="0"/>
              <a:t>OOP</a:t>
            </a:r>
            <a:endParaRPr kumimoji="1" lang="zh-CN" altLang="en-US" dirty="0"/>
          </a:p>
          <a:p>
            <a:pPr lvl="1"/>
            <a:r>
              <a:rPr kumimoji="1" lang="en-US" altLang="zh-CN" dirty="0"/>
              <a:t>Encapsulate</a:t>
            </a:r>
            <a:r>
              <a:rPr kumimoji="1" lang="zh-CN" altLang="en-US" dirty="0"/>
              <a:t> </a:t>
            </a:r>
            <a:r>
              <a:rPr kumimoji="1" lang="en-US" altLang="zh-CN" dirty="0"/>
              <a:t>shared</a:t>
            </a:r>
            <a:r>
              <a:rPr kumimoji="1" lang="zh-CN" altLang="en-US" dirty="0"/>
              <a:t> </a:t>
            </a:r>
            <a:r>
              <a:rPr kumimoji="1" lang="en-US" altLang="zh-CN" dirty="0"/>
              <a:t>state</a:t>
            </a:r>
            <a:r>
              <a:rPr kumimoji="1" lang="zh-CN" altLang="en-US" dirty="0"/>
              <a:t> </a:t>
            </a:r>
            <a:r>
              <a:rPr kumimoji="1" lang="en-US" altLang="zh-CN" dirty="0"/>
              <a:t>in</a:t>
            </a:r>
            <a:r>
              <a:rPr kumimoji="1" lang="zh-CN" altLang="en-US" dirty="0"/>
              <a:t> </a:t>
            </a:r>
            <a:r>
              <a:rPr kumimoji="1" lang="en-US" altLang="zh-CN" dirty="0"/>
              <a:t>Actors</a:t>
            </a:r>
            <a:endParaRPr kumimoji="1" lang="zh-CN" altLang="en-US" dirty="0"/>
          </a:p>
          <a:p>
            <a:pPr lvl="1"/>
            <a:r>
              <a:rPr kumimoji="1" lang="en-US" altLang="zh-CN" dirty="0"/>
              <a:t>Mutable</a:t>
            </a:r>
            <a:r>
              <a:rPr kumimoji="1" lang="zh-CN" altLang="en-US" dirty="0"/>
              <a:t> </a:t>
            </a:r>
            <a:r>
              <a:rPr kumimoji="1" lang="en-US" altLang="zh-CN" dirty="0"/>
              <a:t>state</a:t>
            </a:r>
            <a:r>
              <a:rPr kumimoji="1" lang="zh-CN" altLang="en-US" dirty="0"/>
              <a:t> </a:t>
            </a:r>
            <a:r>
              <a:rPr kumimoji="1" lang="en-US" altLang="zh-CN" dirty="0"/>
              <a:t>is</a:t>
            </a:r>
            <a:r>
              <a:rPr kumimoji="1" lang="zh-CN" altLang="en-US" dirty="0"/>
              <a:t> </a:t>
            </a:r>
            <a:r>
              <a:rPr kumimoji="1" lang="en-US" altLang="zh-CN" dirty="0"/>
              <a:t>not</a:t>
            </a:r>
            <a:r>
              <a:rPr kumimoji="1" lang="zh-CN" altLang="en-US" dirty="0"/>
              <a:t> </a:t>
            </a:r>
            <a:r>
              <a:rPr kumimoji="1" lang="en-US" altLang="zh-CN" dirty="0"/>
              <a:t>shared</a:t>
            </a:r>
            <a:endParaRPr kumimoji="1" lang="zh-CN" altLang="en-US" dirty="0"/>
          </a:p>
          <a:p>
            <a:r>
              <a:rPr kumimoji="1" lang="en-US" altLang="zh-CN" dirty="0"/>
              <a:t>Other</a:t>
            </a:r>
            <a:r>
              <a:rPr kumimoji="1" lang="zh-CN" altLang="en-US" dirty="0"/>
              <a:t> </a:t>
            </a:r>
            <a:r>
              <a:rPr kumimoji="1" lang="en-US" altLang="zh-CN" dirty="0"/>
              <a:t>important</a:t>
            </a:r>
            <a:r>
              <a:rPr kumimoji="1" lang="zh-CN" altLang="en-US" dirty="0"/>
              <a:t> </a:t>
            </a:r>
            <a:r>
              <a:rPr kumimoji="1" lang="en-US" altLang="zh-CN" dirty="0"/>
              <a:t>features</a:t>
            </a:r>
            <a:endParaRPr kumimoji="1" lang="zh-CN" altLang="en-US" dirty="0"/>
          </a:p>
          <a:p>
            <a:pPr lvl="1"/>
            <a:r>
              <a:rPr kumimoji="1" lang="en-US" altLang="zh-CN" dirty="0"/>
              <a:t>Transparent</a:t>
            </a:r>
            <a:r>
              <a:rPr kumimoji="1" lang="zh-CN" altLang="en-US" dirty="0"/>
              <a:t> </a:t>
            </a:r>
            <a:r>
              <a:rPr kumimoji="1" lang="en-US" altLang="zh-CN" dirty="0"/>
              <a:t>addressing</a:t>
            </a:r>
          </a:p>
          <a:p>
            <a:pPr lvl="1"/>
            <a:r>
              <a:rPr kumimoji="1" lang="en-US" altLang="zh-CN" dirty="0"/>
              <a:t>Asynchronous</a:t>
            </a:r>
            <a:r>
              <a:rPr kumimoji="1" lang="zh-CN" altLang="en-US" dirty="0"/>
              <a:t> </a:t>
            </a:r>
            <a:r>
              <a:rPr kumimoji="1" lang="en-US" altLang="zh-CN" dirty="0"/>
              <a:t>message</a:t>
            </a:r>
            <a:r>
              <a:rPr kumimoji="1" lang="zh-CN" altLang="en-US" dirty="0"/>
              <a:t> </a:t>
            </a:r>
            <a:r>
              <a:rPr kumimoji="1" lang="en-US" altLang="zh-CN" dirty="0"/>
              <a:t>passing</a:t>
            </a:r>
            <a:endParaRPr kumimoji="1" lang="zh-CN" altLang="en-US" dirty="0"/>
          </a:p>
          <a:p>
            <a:pPr lvl="1"/>
            <a:r>
              <a:rPr kumimoji="1" lang="en-US" altLang="zh-CN" dirty="0"/>
              <a:t>Non-deterministic</a:t>
            </a:r>
            <a:r>
              <a:rPr kumimoji="1" lang="zh-CN" altLang="en-US" dirty="0"/>
              <a:t> </a:t>
            </a:r>
            <a:r>
              <a:rPr kumimoji="1" lang="en-US" altLang="zh-CN" dirty="0"/>
              <a:t>ordering</a:t>
            </a:r>
            <a:r>
              <a:rPr kumimoji="1" lang="zh-CN" altLang="en-US" dirty="0"/>
              <a:t> </a:t>
            </a:r>
            <a:r>
              <a:rPr kumimoji="1" lang="en-US" altLang="zh-CN" dirty="0"/>
              <a:t>of</a:t>
            </a:r>
            <a:r>
              <a:rPr kumimoji="1" lang="zh-CN" altLang="en-US" dirty="0"/>
              <a:t> </a:t>
            </a:r>
            <a:r>
              <a:rPr kumimoji="1" lang="en-US" altLang="zh-CN" dirty="0"/>
              <a:t>messages</a:t>
            </a:r>
          </a:p>
          <a:p>
            <a:pPr lvl="1"/>
            <a:r>
              <a:rPr kumimoji="1" lang="en-US" altLang="zh-CN" dirty="0"/>
              <a:t>No</a:t>
            </a:r>
            <a:r>
              <a:rPr kumimoji="1" lang="zh-CN" altLang="en-US" dirty="0"/>
              <a:t> </a:t>
            </a:r>
            <a:r>
              <a:rPr kumimoji="1" lang="en-US" altLang="zh-CN" dirty="0"/>
              <a:t>assumption</a:t>
            </a:r>
            <a:r>
              <a:rPr kumimoji="1" lang="zh-CN" altLang="en-US" dirty="0"/>
              <a:t> </a:t>
            </a:r>
            <a:r>
              <a:rPr kumimoji="1" lang="en-US" altLang="zh-CN" dirty="0"/>
              <a:t>on</a:t>
            </a:r>
            <a:r>
              <a:rPr kumimoji="1" lang="zh-CN" altLang="en-US" dirty="0"/>
              <a:t> </a:t>
            </a:r>
            <a:r>
              <a:rPr kumimoji="1" lang="en-US" altLang="zh-CN" dirty="0"/>
              <a:t>channel</a:t>
            </a:r>
          </a:p>
          <a:p>
            <a:pPr lvl="1"/>
            <a:r>
              <a:rPr kumimoji="1" lang="en-US" altLang="zh-CN" dirty="0"/>
              <a:t>Unbounded</a:t>
            </a:r>
            <a:r>
              <a:rPr kumimoji="1" lang="zh-CN" altLang="en-US" dirty="0"/>
              <a:t> </a:t>
            </a:r>
            <a:r>
              <a:rPr kumimoji="1" lang="en-US" altLang="zh-CN" dirty="0"/>
              <a:t>delay</a:t>
            </a:r>
          </a:p>
          <a:p>
            <a:pPr lvl="1"/>
            <a:r>
              <a:rPr kumimoji="1" lang="en-US" altLang="zh-CN" dirty="0"/>
              <a:t>Best</a:t>
            </a:r>
            <a:r>
              <a:rPr kumimoji="1" lang="zh-CN" altLang="en-US" dirty="0"/>
              <a:t> </a:t>
            </a:r>
            <a:r>
              <a:rPr kumimoji="1" lang="en-US" altLang="zh-CN" dirty="0"/>
              <a:t>effort</a:t>
            </a:r>
            <a:r>
              <a:rPr kumimoji="1" lang="zh-CN" altLang="en-US" dirty="0"/>
              <a:t> </a:t>
            </a:r>
            <a:r>
              <a:rPr kumimoji="1" lang="en-US" altLang="zh-CN" dirty="0"/>
              <a:t>message</a:t>
            </a:r>
            <a:r>
              <a:rPr kumimoji="1" lang="zh-CN" altLang="en-US" dirty="0"/>
              <a:t> </a:t>
            </a:r>
            <a:r>
              <a:rPr kumimoji="1" lang="en-US" altLang="zh-CN" dirty="0"/>
              <a:t>delivery</a:t>
            </a:r>
          </a:p>
          <a:p>
            <a:pPr lvl="1"/>
            <a:r>
              <a:rPr kumimoji="1" lang="en-US" altLang="zh-CN" dirty="0"/>
              <a:t>Only</a:t>
            </a:r>
            <a:r>
              <a:rPr kumimoji="1" lang="zh-CN" altLang="en-US" dirty="0"/>
              <a:t> </a:t>
            </a:r>
            <a:r>
              <a:rPr kumimoji="1" lang="en-US" altLang="zh-CN" dirty="0"/>
              <a:t>one</a:t>
            </a:r>
            <a:r>
              <a:rPr kumimoji="1" lang="zh-CN" altLang="en-US" dirty="0"/>
              <a:t> </a:t>
            </a:r>
            <a:r>
              <a:rPr kumimoji="1" lang="en-US" altLang="zh-CN" dirty="0"/>
              <a:t>message</a:t>
            </a:r>
            <a:r>
              <a:rPr kumimoji="1" lang="zh-CN" altLang="en-US" dirty="0"/>
              <a:t> </a:t>
            </a:r>
            <a:r>
              <a:rPr kumimoji="1" lang="en-US" altLang="zh-CN" dirty="0"/>
              <a:t>is</a:t>
            </a:r>
            <a:r>
              <a:rPr kumimoji="1" lang="zh-CN" altLang="en-US" dirty="0"/>
              <a:t> </a:t>
            </a:r>
            <a:r>
              <a:rPr kumimoji="1" lang="en-US" altLang="zh-CN" dirty="0"/>
              <a:t>processed</a:t>
            </a:r>
            <a:r>
              <a:rPr kumimoji="1" lang="zh-CN" altLang="en-US" dirty="0"/>
              <a:t> </a:t>
            </a:r>
            <a:r>
              <a:rPr kumimoji="1" lang="en-US" altLang="zh-CN" dirty="0"/>
              <a:t>at</a:t>
            </a:r>
            <a:r>
              <a:rPr kumimoji="1" lang="zh-CN" altLang="en-US" dirty="0"/>
              <a:t> </a:t>
            </a:r>
            <a:r>
              <a:rPr kumimoji="1" lang="en-US" altLang="zh-CN" dirty="0"/>
              <a:t>a</a:t>
            </a:r>
            <a:r>
              <a:rPr kumimoji="1" lang="zh-CN" altLang="en-US" dirty="0"/>
              <a:t> </a:t>
            </a:r>
            <a:r>
              <a:rPr kumimoji="1" lang="en-US" altLang="zh-CN" dirty="0"/>
              <a:t>time</a:t>
            </a:r>
            <a:r>
              <a:rPr kumimoji="1" lang="zh-CN" altLang="en-US" dirty="0"/>
              <a:t> </a:t>
            </a:r>
            <a:r>
              <a:rPr kumimoji="1" lang="en-US" altLang="zh-CN" dirty="0"/>
              <a:t>conceptually</a:t>
            </a:r>
          </a:p>
          <a:p>
            <a:pPr lvl="1"/>
            <a:endParaRPr kumimoji="1" lang="zh-CN" altLang="en-US" dirty="0"/>
          </a:p>
        </p:txBody>
      </p:sp>
      <p:pic>
        <p:nvPicPr>
          <p:cNvPr id="4" name="图片 3">
            <a:extLst>
              <a:ext uri="{FF2B5EF4-FFF2-40B4-BE49-F238E27FC236}">
                <a16:creationId xmlns:a16="http://schemas.microsoft.com/office/drawing/2014/main" id="{31BE1316-F357-FB4C-93DA-012F23A06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995" y="2918125"/>
            <a:ext cx="2376094" cy="2414625"/>
          </a:xfrm>
          <a:prstGeom prst="rect">
            <a:avLst/>
          </a:prstGeom>
        </p:spPr>
      </p:pic>
    </p:spTree>
    <p:extLst>
      <p:ext uri="{BB962C8B-B14F-4D97-AF65-F5344CB8AC3E}">
        <p14:creationId xmlns:p14="http://schemas.microsoft.com/office/powerpoint/2010/main" val="378977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8416B-CB14-AE40-AEA4-451D5ED41F66}"/>
              </a:ext>
            </a:extLst>
          </p:cNvPr>
          <p:cNvSpPr>
            <a:spLocks noGrp="1"/>
          </p:cNvSpPr>
          <p:nvPr>
            <p:ph type="title"/>
          </p:nvPr>
        </p:nvSpPr>
        <p:spPr/>
        <p:txBody>
          <a:bodyPr/>
          <a:lstStyle/>
          <a:p>
            <a:r>
              <a:rPr kumimoji="1" lang="en-US" altLang="zh-CN" dirty="0"/>
              <a:t>Actor</a:t>
            </a:r>
            <a:r>
              <a:rPr kumimoji="1" lang="zh-CN" altLang="en-US" dirty="0"/>
              <a:t> </a:t>
            </a:r>
            <a:r>
              <a:rPr kumimoji="1" lang="en-US" altLang="zh-CN" dirty="0"/>
              <a:t>run asynchronously*</a:t>
            </a:r>
            <a:endParaRPr kumimoji="1" lang="zh-CN" altLang="en-US" dirty="0"/>
          </a:p>
        </p:txBody>
      </p:sp>
      <p:pic>
        <p:nvPicPr>
          <p:cNvPr id="5" name="图片 4">
            <a:extLst>
              <a:ext uri="{FF2B5EF4-FFF2-40B4-BE49-F238E27FC236}">
                <a16:creationId xmlns:a16="http://schemas.microsoft.com/office/drawing/2014/main" id="{56143BFC-1278-9C46-B3D2-389278747960}"/>
              </a:ext>
            </a:extLst>
          </p:cNvPr>
          <p:cNvPicPr>
            <a:picLocks noChangeAspect="1"/>
          </p:cNvPicPr>
          <p:nvPr/>
        </p:nvPicPr>
        <p:blipFill>
          <a:blip r:embed="rId2"/>
          <a:stretch>
            <a:fillRect/>
          </a:stretch>
        </p:blipFill>
        <p:spPr>
          <a:xfrm>
            <a:off x="2095500" y="1417638"/>
            <a:ext cx="5524314" cy="4720360"/>
          </a:xfrm>
          <a:prstGeom prst="rect">
            <a:avLst/>
          </a:prstGeom>
        </p:spPr>
      </p:pic>
      <p:sp>
        <p:nvSpPr>
          <p:cNvPr id="6" name="矩形 5">
            <a:extLst>
              <a:ext uri="{FF2B5EF4-FFF2-40B4-BE49-F238E27FC236}">
                <a16:creationId xmlns:a16="http://schemas.microsoft.com/office/drawing/2014/main" id="{A9ACD317-F9FE-A24B-9163-71715DBB5436}"/>
              </a:ext>
            </a:extLst>
          </p:cNvPr>
          <p:cNvSpPr/>
          <p:nvPr/>
        </p:nvSpPr>
        <p:spPr>
          <a:xfrm>
            <a:off x="107950" y="6211669"/>
            <a:ext cx="8928100" cy="646331"/>
          </a:xfrm>
          <a:prstGeom prst="rect">
            <a:avLst/>
          </a:prstGeom>
        </p:spPr>
        <p:txBody>
          <a:bodyPr wrap="square">
            <a:spAutoFit/>
          </a:bodyPr>
          <a:lstStyle/>
          <a:p>
            <a:r>
              <a:rPr lang="en" altLang="zh-CN" dirty="0">
                <a:latin typeface="Roboto" panose="020F0502020204030204" pitchFamily="34" charset="0"/>
              </a:rPr>
              <a:t>When and How to Use the Actor Model An Introduction to </a:t>
            </a:r>
            <a:r>
              <a:rPr lang="en" altLang="zh-CN" dirty="0" err="1">
                <a:latin typeface="Roboto" panose="020F0502020204030204" pitchFamily="34" charset="0"/>
              </a:rPr>
              <a:t>Akka</a:t>
            </a:r>
            <a:r>
              <a:rPr lang="en" altLang="zh-CN" dirty="0">
                <a:latin typeface="Roboto" panose="020F0502020204030204" pitchFamily="34" charset="0"/>
              </a:rPr>
              <a:t> NET Actors</a:t>
            </a:r>
          </a:p>
          <a:p>
            <a:r>
              <a:rPr lang="en-US" altLang="zh-CN" dirty="0"/>
              <a:t> </a:t>
            </a:r>
            <a:r>
              <a:rPr lang="zh-CN" altLang="en-US" dirty="0"/>
              <a:t>https://www.youtube.com/watch?v=0KnIMDoJpZs</a:t>
            </a:r>
          </a:p>
        </p:txBody>
      </p:sp>
    </p:spTree>
    <p:extLst>
      <p:ext uri="{BB962C8B-B14F-4D97-AF65-F5344CB8AC3E}">
        <p14:creationId xmlns:p14="http://schemas.microsoft.com/office/powerpoint/2010/main" val="770977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DDF47D-9F28-AB4A-A02A-0A847CA86CB4}"/>
              </a:ext>
            </a:extLst>
          </p:cNvPr>
          <p:cNvSpPr>
            <a:spLocks noGrp="1"/>
          </p:cNvSpPr>
          <p:nvPr>
            <p:ph type="title"/>
          </p:nvPr>
        </p:nvSpPr>
        <p:spPr/>
        <p:txBody>
          <a:bodyPr>
            <a:normAutofit fontScale="90000"/>
          </a:bodyPr>
          <a:lstStyle/>
          <a:p>
            <a:r>
              <a:rPr kumimoji="1" lang="en-US" altLang="zh-CN" dirty="0"/>
              <a:t>Actors process Message one at a time</a:t>
            </a:r>
            <a:endParaRPr kumimoji="1" lang="zh-CN" altLang="en-US" dirty="0"/>
          </a:p>
        </p:txBody>
      </p:sp>
      <p:pic>
        <p:nvPicPr>
          <p:cNvPr id="9" name="图片 8">
            <a:extLst>
              <a:ext uri="{FF2B5EF4-FFF2-40B4-BE49-F238E27FC236}">
                <a16:creationId xmlns:a16="http://schemas.microsoft.com/office/drawing/2014/main" id="{49810F06-EB74-5743-9DA3-49AAB360EA0F}"/>
              </a:ext>
            </a:extLst>
          </p:cNvPr>
          <p:cNvPicPr>
            <a:picLocks noChangeAspect="1"/>
          </p:cNvPicPr>
          <p:nvPr/>
        </p:nvPicPr>
        <p:blipFill>
          <a:blip r:embed="rId2"/>
          <a:stretch>
            <a:fillRect/>
          </a:stretch>
        </p:blipFill>
        <p:spPr>
          <a:xfrm>
            <a:off x="795175" y="1417638"/>
            <a:ext cx="7553650" cy="5440362"/>
          </a:xfrm>
          <a:prstGeom prst="rect">
            <a:avLst/>
          </a:prstGeom>
        </p:spPr>
      </p:pic>
    </p:spTree>
    <p:extLst>
      <p:ext uri="{BB962C8B-B14F-4D97-AF65-F5344CB8AC3E}">
        <p14:creationId xmlns:p14="http://schemas.microsoft.com/office/powerpoint/2010/main" val="718040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AF598-F1A5-7747-B981-D36096A787E7}"/>
              </a:ext>
            </a:extLst>
          </p:cNvPr>
          <p:cNvSpPr>
            <a:spLocks noGrp="1"/>
          </p:cNvSpPr>
          <p:nvPr>
            <p:ph type="title"/>
          </p:nvPr>
        </p:nvSpPr>
        <p:spPr/>
        <p:txBody>
          <a:bodyPr/>
          <a:lstStyle/>
          <a:p>
            <a:r>
              <a:rPr kumimoji="1" lang="en-US" altLang="zh-CN" dirty="0"/>
              <a:t>Actors in hierarchy</a:t>
            </a:r>
            <a:endParaRPr kumimoji="1" lang="zh-CN" altLang="en-US" dirty="0"/>
          </a:p>
        </p:txBody>
      </p:sp>
      <p:pic>
        <p:nvPicPr>
          <p:cNvPr id="7" name="图片 6">
            <a:extLst>
              <a:ext uri="{FF2B5EF4-FFF2-40B4-BE49-F238E27FC236}">
                <a16:creationId xmlns:a16="http://schemas.microsoft.com/office/drawing/2014/main" id="{5EB07B9A-BBB8-E74B-8C6B-D28EF00C26FA}"/>
              </a:ext>
            </a:extLst>
          </p:cNvPr>
          <p:cNvPicPr>
            <a:picLocks noChangeAspect="1"/>
          </p:cNvPicPr>
          <p:nvPr/>
        </p:nvPicPr>
        <p:blipFill>
          <a:blip r:embed="rId2"/>
          <a:stretch>
            <a:fillRect/>
          </a:stretch>
        </p:blipFill>
        <p:spPr>
          <a:xfrm>
            <a:off x="330200" y="1295710"/>
            <a:ext cx="8483600" cy="5562290"/>
          </a:xfrm>
          <a:prstGeom prst="rect">
            <a:avLst/>
          </a:prstGeom>
        </p:spPr>
      </p:pic>
    </p:spTree>
    <p:extLst>
      <p:ext uri="{BB962C8B-B14F-4D97-AF65-F5344CB8AC3E}">
        <p14:creationId xmlns:p14="http://schemas.microsoft.com/office/powerpoint/2010/main" val="1633810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D25CF-291D-1446-B7C0-6694A80345DB}"/>
              </a:ext>
            </a:extLst>
          </p:cNvPr>
          <p:cNvSpPr>
            <a:spLocks noGrp="1"/>
          </p:cNvSpPr>
          <p:nvPr>
            <p:ph type="title"/>
          </p:nvPr>
        </p:nvSpPr>
        <p:spPr/>
        <p:txBody>
          <a:bodyPr>
            <a:normAutofit fontScale="90000"/>
          </a:bodyPr>
          <a:lstStyle/>
          <a:p>
            <a:r>
              <a:rPr kumimoji="1" lang="en-US" altLang="zh-CN" dirty="0"/>
              <a:t>Actors reduce big problems into smaller ones</a:t>
            </a:r>
            <a:endParaRPr kumimoji="1" lang="zh-CN" altLang="en-US" dirty="0"/>
          </a:p>
        </p:txBody>
      </p:sp>
      <p:pic>
        <p:nvPicPr>
          <p:cNvPr id="7" name="图片 6">
            <a:extLst>
              <a:ext uri="{FF2B5EF4-FFF2-40B4-BE49-F238E27FC236}">
                <a16:creationId xmlns:a16="http://schemas.microsoft.com/office/drawing/2014/main" id="{FC75AFB7-8CE0-A643-BB54-BEDE8A775F49}"/>
              </a:ext>
            </a:extLst>
          </p:cNvPr>
          <p:cNvPicPr>
            <a:picLocks noChangeAspect="1"/>
          </p:cNvPicPr>
          <p:nvPr/>
        </p:nvPicPr>
        <p:blipFill>
          <a:blip r:embed="rId2"/>
          <a:stretch>
            <a:fillRect/>
          </a:stretch>
        </p:blipFill>
        <p:spPr>
          <a:xfrm>
            <a:off x="1129698" y="1582740"/>
            <a:ext cx="6884604" cy="5234780"/>
          </a:xfrm>
          <a:prstGeom prst="rect">
            <a:avLst/>
          </a:prstGeom>
        </p:spPr>
      </p:pic>
    </p:spTree>
    <p:extLst>
      <p:ext uri="{BB962C8B-B14F-4D97-AF65-F5344CB8AC3E}">
        <p14:creationId xmlns:p14="http://schemas.microsoft.com/office/powerpoint/2010/main" val="4048379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176CB-B16E-7D44-BC3E-8DA4CAACB1B0}"/>
              </a:ext>
            </a:extLst>
          </p:cNvPr>
          <p:cNvSpPr>
            <a:spLocks noGrp="1"/>
          </p:cNvSpPr>
          <p:nvPr>
            <p:ph type="title"/>
          </p:nvPr>
        </p:nvSpPr>
        <p:spPr/>
        <p:txBody>
          <a:bodyPr/>
          <a:lstStyle/>
          <a:p>
            <a:r>
              <a:rPr kumimoji="1" lang="en-US" altLang="zh-CN" dirty="0"/>
              <a:t>Sample Actor code( </a:t>
            </a:r>
            <a:r>
              <a:rPr kumimoji="1" lang="en-US" altLang="zh-CN" dirty="0" err="1"/>
              <a:t>Akka.NET</a:t>
            </a:r>
            <a:r>
              <a:rPr kumimoji="1" lang="en-US" altLang="zh-CN" dirty="0"/>
              <a:t>)</a:t>
            </a:r>
            <a:endParaRPr kumimoji="1" lang="zh-CN" altLang="en-US" dirty="0"/>
          </a:p>
        </p:txBody>
      </p:sp>
      <p:pic>
        <p:nvPicPr>
          <p:cNvPr id="5" name="图片 4">
            <a:extLst>
              <a:ext uri="{FF2B5EF4-FFF2-40B4-BE49-F238E27FC236}">
                <a16:creationId xmlns:a16="http://schemas.microsoft.com/office/drawing/2014/main" id="{DD682D94-98E6-F747-8E19-468EA83913B6}"/>
              </a:ext>
            </a:extLst>
          </p:cNvPr>
          <p:cNvPicPr>
            <a:picLocks noChangeAspect="1"/>
          </p:cNvPicPr>
          <p:nvPr/>
        </p:nvPicPr>
        <p:blipFill>
          <a:blip r:embed="rId2"/>
          <a:stretch>
            <a:fillRect/>
          </a:stretch>
        </p:blipFill>
        <p:spPr>
          <a:xfrm>
            <a:off x="0" y="1549344"/>
            <a:ext cx="9144000" cy="4448857"/>
          </a:xfrm>
          <a:prstGeom prst="rect">
            <a:avLst/>
          </a:prstGeom>
        </p:spPr>
      </p:pic>
    </p:spTree>
    <p:extLst>
      <p:ext uri="{BB962C8B-B14F-4D97-AF65-F5344CB8AC3E}">
        <p14:creationId xmlns:p14="http://schemas.microsoft.com/office/powerpoint/2010/main" val="1587338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007CB-00AD-D948-B760-164BD8F638A9}"/>
              </a:ext>
            </a:extLst>
          </p:cNvPr>
          <p:cNvSpPr>
            <a:spLocks noGrp="1"/>
          </p:cNvSpPr>
          <p:nvPr>
            <p:ph type="title"/>
          </p:nvPr>
        </p:nvSpPr>
        <p:spPr/>
        <p:txBody>
          <a:bodyPr/>
          <a:lstStyle/>
          <a:p>
            <a:r>
              <a:rPr kumimoji="1" lang="en-US" altLang="zh-CN" dirty="0"/>
              <a:t>Popular</a:t>
            </a:r>
            <a:r>
              <a:rPr kumimoji="1" lang="zh-CN" altLang="en-US" dirty="0"/>
              <a:t> </a:t>
            </a:r>
            <a:r>
              <a:rPr kumimoji="1" lang="en-US" altLang="zh-CN" dirty="0"/>
              <a:t>Actor</a:t>
            </a:r>
            <a:r>
              <a:rPr kumimoji="1" lang="zh-CN" altLang="en-US" dirty="0"/>
              <a:t> </a:t>
            </a:r>
            <a:r>
              <a:rPr kumimoji="1" lang="en-US" altLang="zh-CN" dirty="0"/>
              <a:t>Systems</a:t>
            </a:r>
            <a:endParaRPr kumimoji="1" lang="zh-CN" altLang="en-US" dirty="0"/>
          </a:p>
        </p:txBody>
      </p:sp>
      <p:sp>
        <p:nvSpPr>
          <p:cNvPr id="3" name="内容占位符 2">
            <a:extLst>
              <a:ext uri="{FF2B5EF4-FFF2-40B4-BE49-F238E27FC236}">
                <a16:creationId xmlns:a16="http://schemas.microsoft.com/office/drawing/2014/main" id="{24DF43B8-A950-944D-9839-3D4B1985E15D}"/>
              </a:ext>
            </a:extLst>
          </p:cNvPr>
          <p:cNvSpPr>
            <a:spLocks noGrp="1"/>
          </p:cNvSpPr>
          <p:nvPr>
            <p:ph idx="1"/>
          </p:nvPr>
        </p:nvSpPr>
        <p:spPr/>
        <p:txBody>
          <a:bodyPr>
            <a:normAutofit lnSpcReduction="10000"/>
          </a:bodyPr>
          <a:lstStyle/>
          <a:p>
            <a:r>
              <a:rPr kumimoji="1" lang="en-US" altLang="zh-CN" dirty="0"/>
              <a:t>Good</a:t>
            </a:r>
            <a:r>
              <a:rPr kumimoji="1" lang="zh-CN" altLang="en-US" dirty="0"/>
              <a:t> </a:t>
            </a:r>
            <a:r>
              <a:rPr kumimoji="1" lang="en-US" altLang="zh-CN" dirty="0"/>
              <a:t>start</a:t>
            </a:r>
            <a:r>
              <a:rPr kumimoji="1" lang="zh-CN" altLang="en-US" dirty="0"/>
              <a:t> </a:t>
            </a:r>
            <a:r>
              <a:rPr kumimoji="1" lang="en-US" altLang="zh-CN" dirty="0"/>
              <a:t>for</a:t>
            </a:r>
            <a:r>
              <a:rPr kumimoji="1" lang="zh-CN" altLang="en-US" dirty="0"/>
              <a:t> </a:t>
            </a:r>
            <a:r>
              <a:rPr kumimoji="1" lang="en-US" altLang="zh-CN" dirty="0"/>
              <a:t>distributed</a:t>
            </a:r>
            <a:r>
              <a:rPr kumimoji="1" lang="zh-CN" altLang="en-US" dirty="0"/>
              <a:t> </a:t>
            </a:r>
            <a:r>
              <a:rPr kumimoji="1" lang="en-US" altLang="zh-CN" dirty="0"/>
              <a:t>system</a:t>
            </a:r>
            <a:r>
              <a:rPr kumimoji="1" lang="zh-CN" altLang="en-US" dirty="0"/>
              <a:t> </a:t>
            </a:r>
            <a:r>
              <a:rPr kumimoji="1" lang="en-US" altLang="zh-CN" dirty="0"/>
              <a:t>building,</a:t>
            </a:r>
            <a:r>
              <a:rPr kumimoji="1" lang="zh-CN" altLang="en-US" dirty="0"/>
              <a:t> </a:t>
            </a:r>
            <a:r>
              <a:rPr kumimoji="1" lang="en-US" altLang="zh-CN" dirty="0"/>
              <a:t>especially</a:t>
            </a:r>
            <a:r>
              <a:rPr kumimoji="1" lang="zh-CN" altLang="en-US" dirty="0"/>
              <a:t> </a:t>
            </a:r>
            <a:r>
              <a:rPr kumimoji="1" lang="en-US" altLang="zh-CN" dirty="0"/>
              <a:t>for</a:t>
            </a:r>
            <a:r>
              <a:rPr kumimoji="1" lang="zh-CN" altLang="en-US" dirty="0"/>
              <a:t> </a:t>
            </a:r>
            <a:r>
              <a:rPr kumimoji="1" lang="en-US" altLang="zh-CN" dirty="0"/>
              <a:t>streaming</a:t>
            </a:r>
            <a:r>
              <a:rPr kumimoji="1" lang="zh-CN" altLang="en-US" dirty="0"/>
              <a:t> </a:t>
            </a:r>
            <a:r>
              <a:rPr kumimoji="1" lang="en-US" altLang="zh-CN" dirty="0"/>
              <a:t>systems</a:t>
            </a:r>
          </a:p>
          <a:p>
            <a:pPr lvl="1"/>
            <a:r>
              <a:rPr kumimoji="1" lang="en-US" altLang="zh-CN" dirty="0" err="1"/>
              <a:t>Akka</a:t>
            </a:r>
            <a:r>
              <a:rPr kumimoji="1" lang="en-US" altLang="zh-CN" dirty="0"/>
              <a:t>(Java, .NET)</a:t>
            </a:r>
          </a:p>
          <a:p>
            <a:pPr lvl="1"/>
            <a:r>
              <a:rPr kumimoji="1" lang="en-US" altLang="zh-CN" dirty="0"/>
              <a:t>Orleans(.NET)</a:t>
            </a:r>
          </a:p>
          <a:p>
            <a:pPr lvl="1"/>
            <a:r>
              <a:rPr kumimoji="1" lang="en-US" altLang="zh-CN" dirty="0"/>
              <a:t>Erlang/Elixir</a:t>
            </a:r>
          </a:p>
          <a:p>
            <a:pPr lvl="1"/>
            <a:r>
              <a:rPr kumimoji="1" lang="en-US" altLang="zh-CN" dirty="0"/>
              <a:t>Pulsar(Python)</a:t>
            </a:r>
          </a:p>
          <a:p>
            <a:pPr lvl="1"/>
            <a:r>
              <a:rPr kumimoji="1" lang="en-US" altLang="zh-CN" dirty="0"/>
              <a:t>CAF(C++)</a:t>
            </a:r>
          </a:p>
          <a:p>
            <a:pPr lvl="1"/>
            <a:r>
              <a:rPr kumimoji="1" lang="en-US" altLang="zh-CN" dirty="0"/>
              <a:t>Axiom(Rust)</a:t>
            </a:r>
          </a:p>
          <a:p>
            <a:pPr lvl="1"/>
            <a:r>
              <a:rPr kumimoji="1" lang="en-US" altLang="zh-CN" dirty="0"/>
              <a:t>Ray(</a:t>
            </a:r>
            <a:r>
              <a:rPr kumimoji="1" lang="en-US" altLang="zh-CN" dirty="0" err="1"/>
              <a:t>Python,Java</a:t>
            </a:r>
            <a:r>
              <a:rPr kumimoji="1" lang="en-US" altLang="zh-CN" dirty="0"/>
              <a:t>, C++)</a:t>
            </a:r>
            <a:endParaRPr kumimoji="1" lang="zh-CN" altLang="en-US" dirty="0"/>
          </a:p>
        </p:txBody>
      </p:sp>
    </p:spTree>
    <p:extLst>
      <p:ext uri="{BB962C8B-B14F-4D97-AF65-F5344CB8AC3E}">
        <p14:creationId xmlns:p14="http://schemas.microsoft.com/office/powerpoint/2010/main" val="1815618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2A906-A46D-E5BF-2290-DEF07867BD52}"/>
              </a:ext>
            </a:extLst>
          </p:cNvPr>
          <p:cNvSpPr>
            <a:spLocks noGrp="1"/>
          </p:cNvSpPr>
          <p:nvPr>
            <p:ph type="title"/>
          </p:nvPr>
        </p:nvSpPr>
        <p:spPr/>
        <p:txBody>
          <a:bodyPr>
            <a:normAutofit fontScale="90000"/>
          </a:bodyPr>
          <a:lstStyle/>
          <a:p>
            <a:r>
              <a:rPr kumimoji="1" lang="en-US" altLang="zh-CN" dirty="0"/>
              <a:t>Comparison Actor models with Queue Systems</a:t>
            </a:r>
            <a:endParaRPr kumimoji="1" lang="zh-CN" altLang="en-US" dirty="0"/>
          </a:p>
        </p:txBody>
      </p:sp>
      <p:graphicFrame>
        <p:nvGraphicFramePr>
          <p:cNvPr id="4" name="表格 3">
            <a:extLst>
              <a:ext uri="{FF2B5EF4-FFF2-40B4-BE49-F238E27FC236}">
                <a16:creationId xmlns:a16="http://schemas.microsoft.com/office/drawing/2014/main" id="{973D4031-4758-2F5C-441B-6766B66BFA60}"/>
              </a:ext>
            </a:extLst>
          </p:cNvPr>
          <p:cNvGraphicFramePr>
            <a:graphicFrameLocks noGrp="1"/>
          </p:cNvGraphicFramePr>
          <p:nvPr>
            <p:extLst>
              <p:ext uri="{D42A27DB-BD31-4B8C-83A1-F6EECF244321}">
                <p14:modId xmlns:p14="http://schemas.microsoft.com/office/powerpoint/2010/main" val="2104451761"/>
              </p:ext>
            </p:extLst>
          </p:nvPr>
        </p:nvGraphicFramePr>
        <p:xfrm>
          <a:off x="1295400" y="2131060"/>
          <a:ext cx="6096000" cy="32105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084694168"/>
                    </a:ext>
                  </a:extLst>
                </a:gridCol>
                <a:gridCol w="1524000">
                  <a:extLst>
                    <a:ext uri="{9D8B030D-6E8A-4147-A177-3AD203B41FA5}">
                      <a16:colId xmlns:a16="http://schemas.microsoft.com/office/drawing/2014/main" val="1548387506"/>
                    </a:ext>
                  </a:extLst>
                </a:gridCol>
                <a:gridCol w="1524000">
                  <a:extLst>
                    <a:ext uri="{9D8B030D-6E8A-4147-A177-3AD203B41FA5}">
                      <a16:colId xmlns:a16="http://schemas.microsoft.com/office/drawing/2014/main" val="2787066060"/>
                    </a:ext>
                  </a:extLst>
                </a:gridCol>
                <a:gridCol w="1524000">
                  <a:extLst>
                    <a:ext uri="{9D8B030D-6E8A-4147-A177-3AD203B41FA5}">
                      <a16:colId xmlns:a16="http://schemas.microsoft.com/office/drawing/2014/main" val="1523445887"/>
                    </a:ext>
                  </a:extLst>
                </a:gridCol>
              </a:tblGrid>
              <a:tr h="370840">
                <a:tc>
                  <a:txBody>
                    <a:bodyPr/>
                    <a:lstStyle/>
                    <a:p>
                      <a:endParaRPr lang="zh-CN" altLang="en-US"/>
                    </a:p>
                  </a:txBody>
                  <a:tcPr/>
                </a:tc>
                <a:tc>
                  <a:txBody>
                    <a:bodyPr/>
                    <a:lstStyle/>
                    <a:p>
                      <a:r>
                        <a:rPr lang="en-US" altLang="zh-CN" dirty="0"/>
                        <a:t>Actor Model</a:t>
                      </a:r>
                    </a:p>
                    <a:p>
                      <a:r>
                        <a:rPr lang="en-US" altLang="zh-CN" dirty="0"/>
                        <a:t>(</a:t>
                      </a:r>
                      <a:r>
                        <a:rPr lang="en-US" altLang="zh-CN" dirty="0" err="1"/>
                        <a:t>akka</a:t>
                      </a:r>
                      <a:r>
                        <a:rPr lang="en-US" altLang="zh-CN" dirty="0"/>
                        <a:t>)</a:t>
                      </a:r>
                      <a:endParaRPr lang="zh-CN" altLang="en-US" dirty="0"/>
                    </a:p>
                  </a:txBody>
                  <a:tcPr/>
                </a:tc>
                <a:tc>
                  <a:txBody>
                    <a:bodyPr/>
                    <a:lstStyle/>
                    <a:p>
                      <a:r>
                        <a:rPr lang="en-US" altLang="zh-CN" dirty="0"/>
                        <a:t>Queue</a:t>
                      </a:r>
                    </a:p>
                    <a:p>
                      <a:r>
                        <a:rPr lang="en-US" altLang="zh-CN" dirty="0"/>
                        <a:t>(Kafka)</a:t>
                      </a:r>
                      <a:endParaRPr lang="zh-CN" altLang="en-US" dirty="0"/>
                    </a:p>
                  </a:txBody>
                  <a:tcPr/>
                </a:tc>
                <a:tc>
                  <a:txBody>
                    <a:bodyPr/>
                    <a:lstStyle/>
                    <a:p>
                      <a:r>
                        <a:rPr lang="en-US" altLang="zh-CN" dirty="0"/>
                        <a:t>MPI</a:t>
                      </a:r>
                      <a:endParaRPr lang="zh-CN" altLang="en-US" dirty="0"/>
                    </a:p>
                  </a:txBody>
                  <a:tcPr/>
                </a:tc>
                <a:extLst>
                  <a:ext uri="{0D108BD9-81ED-4DB2-BD59-A6C34878D82A}">
                    <a16:rowId xmlns:a16="http://schemas.microsoft.com/office/drawing/2014/main" val="3705713835"/>
                  </a:ext>
                </a:extLst>
              </a:tr>
              <a:tr h="370840">
                <a:tc>
                  <a:txBody>
                    <a:bodyPr/>
                    <a:lstStyle/>
                    <a:p>
                      <a:r>
                        <a:rPr lang="en-US" altLang="zh-CN" dirty="0"/>
                        <a:t>Messaging modes</a:t>
                      </a:r>
                      <a:endParaRPr lang="zh-CN" altLang="en-US" dirty="0"/>
                    </a:p>
                  </a:txBody>
                  <a:tcPr/>
                </a:tc>
                <a:tc>
                  <a:txBody>
                    <a:bodyPr/>
                    <a:lstStyle/>
                    <a:p>
                      <a:r>
                        <a:rPr lang="en-US" altLang="zh-CN" dirty="0"/>
                        <a:t>Asynchronous</a:t>
                      </a:r>
                      <a:endParaRPr lang="zh-CN" altLang="en-US" dirty="0"/>
                    </a:p>
                  </a:txBody>
                  <a:tcPr/>
                </a:tc>
                <a:tc>
                  <a:txBody>
                    <a:bodyPr/>
                    <a:lstStyle/>
                    <a:p>
                      <a:r>
                        <a:rPr lang="en-US" altLang="zh-CN" dirty="0"/>
                        <a:t>Asynchronous</a:t>
                      </a:r>
                    </a:p>
                    <a:p>
                      <a:r>
                        <a:rPr lang="en-US" altLang="zh-CN" dirty="0"/>
                        <a:t>(Pub/Sub)</a:t>
                      </a:r>
                      <a:endParaRPr lang="zh-CN"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Synchronous / Asynchronous</a:t>
                      </a:r>
                      <a:endParaRPr lang="zh-CN" altLang="en-US" dirty="0"/>
                    </a:p>
                  </a:txBody>
                  <a:tcPr/>
                </a:tc>
                <a:extLst>
                  <a:ext uri="{0D108BD9-81ED-4DB2-BD59-A6C34878D82A}">
                    <a16:rowId xmlns:a16="http://schemas.microsoft.com/office/drawing/2014/main" val="4067464499"/>
                  </a:ext>
                </a:extLst>
              </a:tr>
              <a:tr h="370840">
                <a:tc>
                  <a:txBody>
                    <a:bodyPr/>
                    <a:lstStyle/>
                    <a:p>
                      <a:r>
                        <a:rPr lang="en-US" altLang="zh-CN" dirty="0"/>
                        <a:t>Latency</a:t>
                      </a:r>
                      <a:endParaRPr lang="zh-CN" altLang="en-US" dirty="0"/>
                    </a:p>
                  </a:txBody>
                  <a:tcPr/>
                </a:tc>
                <a:tc>
                  <a:txBody>
                    <a:bodyPr/>
                    <a:lstStyle/>
                    <a:p>
                      <a:r>
                        <a:rPr lang="en-US" altLang="zh-CN" dirty="0"/>
                        <a:t>~1 us</a:t>
                      </a:r>
                      <a:endParaRPr lang="zh-CN" altLang="en-US" dirty="0"/>
                    </a:p>
                  </a:txBody>
                  <a:tcPr/>
                </a:tc>
                <a:tc>
                  <a:txBody>
                    <a:bodyPr/>
                    <a:lstStyle/>
                    <a:p>
                      <a:r>
                        <a:rPr lang="en-US" altLang="zh-CN" dirty="0"/>
                        <a:t>~100ms</a:t>
                      </a:r>
                      <a:endParaRPr lang="zh-CN" altLang="en-US" dirty="0"/>
                    </a:p>
                  </a:txBody>
                  <a:tcPr/>
                </a:tc>
                <a:tc>
                  <a:txBody>
                    <a:bodyPr/>
                    <a:lstStyle/>
                    <a:p>
                      <a:r>
                        <a:rPr lang="en-US" altLang="zh-CN" dirty="0"/>
                        <a:t>~1 us</a:t>
                      </a:r>
                      <a:endParaRPr lang="zh-CN" altLang="en-US" dirty="0"/>
                    </a:p>
                  </a:txBody>
                  <a:tcPr/>
                </a:tc>
                <a:extLst>
                  <a:ext uri="{0D108BD9-81ED-4DB2-BD59-A6C34878D82A}">
                    <a16:rowId xmlns:a16="http://schemas.microsoft.com/office/drawing/2014/main" val="3740023244"/>
                  </a:ext>
                </a:extLst>
              </a:tr>
              <a:tr h="370840">
                <a:tc>
                  <a:txBody>
                    <a:bodyPr/>
                    <a:lstStyle/>
                    <a:p>
                      <a:r>
                        <a:rPr lang="en-US" altLang="zh-CN" dirty="0"/>
                        <a:t>Persistency</a:t>
                      </a:r>
                      <a:endParaRPr lang="zh-CN" altLang="en-US" dirty="0"/>
                    </a:p>
                  </a:txBody>
                  <a:tcPr/>
                </a:tc>
                <a:tc>
                  <a:txBody>
                    <a:bodyPr/>
                    <a:lstStyle/>
                    <a:p>
                      <a:r>
                        <a:rPr lang="en-US" altLang="zh-CN" dirty="0"/>
                        <a:t>N</a:t>
                      </a:r>
                      <a:endParaRPr lang="zh-CN" altLang="en-US" dirty="0"/>
                    </a:p>
                  </a:txBody>
                  <a:tcPr/>
                </a:tc>
                <a:tc>
                  <a:txBody>
                    <a:bodyPr/>
                    <a:lstStyle/>
                    <a:p>
                      <a:r>
                        <a:rPr lang="en-US" altLang="zh-CN" dirty="0"/>
                        <a:t>Y</a:t>
                      </a:r>
                      <a:endParaRPr lang="zh-CN" altLang="en-US" dirty="0"/>
                    </a:p>
                  </a:txBody>
                  <a:tcPr/>
                </a:tc>
                <a:tc>
                  <a:txBody>
                    <a:bodyPr/>
                    <a:lstStyle/>
                    <a:p>
                      <a:r>
                        <a:rPr lang="en-US" altLang="zh-CN" dirty="0"/>
                        <a:t>N</a:t>
                      </a:r>
                      <a:endParaRPr lang="zh-CN" altLang="en-US" dirty="0"/>
                    </a:p>
                  </a:txBody>
                  <a:tcPr/>
                </a:tc>
                <a:extLst>
                  <a:ext uri="{0D108BD9-81ED-4DB2-BD59-A6C34878D82A}">
                    <a16:rowId xmlns:a16="http://schemas.microsoft.com/office/drawing/2014/main" val="299907819"/>
                  </a:ext>
                </a:extLst>
              </a:tr>
              <a:tr h="370840">
                <a:tc>
                  <a:txBody>
                    <a:bodyPr/>
                    <a:lstStyle/>
                    <a:p>
                      <a:r>
                        <a:rPr lang="en-US" altLang="zh-CN" dirty="0"/>
                        <a:t>Purpose</a:t>
                      </a:r>
                      <a:endParaRPr lang="zh-CN" altLang="en-US" dirty="0"/>
                    </a:p>
                  </a:txBody>
                  <a:tcPr/>
                </a:tc>
                <a:tc>
                  <a:txBody>
                    <a:bodyPr/>
                    <a:lstStyle/>
                    <a:p>
                      <a:r>
                        <a:rPr lang="en-US" altLang="zh-CN" dirty="0"/>
                        <a:t>Building concurrent systems</a:t>
                      </a:r>
                      <a:endParaRPr lang="zh-CN" altLang="en-US" dirty="0"/>
                    </a:p>
                  </a:txBody>
                  <a:tcPr/>
                </a:tc>
                <a:tc>
                  <a:txBody>
                    <a:bodyPr/>
                    <a:lstStyle/>
                    <a:p>
                      <a:r>
                        <a:rPr lang="en-US" altLang="zh-CN" dirty="0"/>
                        <a:t>Connecting different systems</a:t>
                      </a:r>
                      <a:endParaRPr lang="zh-CN" alt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Building parallel computing applications</a:t>
                      </a:r>
                      <a:endParaRPr lang="zh-CN" altLang="en-US" dirty="0"/>
                    </a:p>
                  </a:txBody>
                  <a:tcPr/>
                </a:tc>
                <a:extLst>
                  <a:ext uri="{0D108BD9-81ED-4DB2-BD59-A6C34878D82A}">
                    <a16:rowId xmlns:a16="http://schemas.microsoft.com/office/drawing/2014/main" val="60094414"/>
                  </a:ext>
                </a:extLst>
              </a:tr>
            </a:tbl>
          </a:graphicData>
        </a:graphic>
      </p:graphicFrame>
    </p:spTree>
    <p:extLst>
      <p:ext uri="{BB962C8B-B14F-4D97-AF65-F5344CB8AC3E}">
        <p14:creationId xmlns:p14="http://schemas.microsoft.com/office/powerpoint/2010/main" val="224485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DEMAND</a:t>
            </a:r>
            <a:r>
              <a:rPr kumimoji="1" lang="zh-CN" altLang="en-US" dirty="0"/>
              <a:t> </a:t>
            </a:r>
            <a:r>
              <a:rPr kumimoji="1" lang="en-US" altLang="zh-CN" dirty="0"/>
              <a:t>FOR</a:t>
            </a:r>
            <a:r>
              <a:rPr kumimoji="1" lang="zh-CN" altLang="en-US" dirty="0"/>
              <a:t> </a:t>
            </a:r>
            <a:r>
              <a:rPr kumimoji="1" lang="en-US" altLang="zh-CN" dirty="0"/>
              <a:t>STREAM</a:t>
            </a:r>
            <a:r>
              <a:rPr kumimoji="1" lang="zh-CN" altLang="en-US" dirty="0"/>
              <a:t> </a:t>
            </a:r>
            <a:r>
              <a:rPr kumimoji="1" lang="en-US" altLang="zh-CN" dirty="0"/>
              <a:t>PROCESSING</a:t>
            </a:r>
            <a:endParaRPr kumimoji="1" lang="zh-CN" altLang="en-US" dirty="0"/>
          </a:p>
        </p:txBody>
      </p:sp>
      <p:sp>
        <p:nvSpPr>
          <p:cNvPr id="5" name="文本占位符 4"/>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989645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23600-4293-1468-31A2-FA7EF8784C28}"/>
              </a:ext>
            </a:extLst>
          </p:cNvPr>
          <p:cNvSpPr>
            <a:spLocks noGrp="1"/>
          </p:cNvSpPr>
          <p:nvPr>
            <p:ph type="title"/>
          </p:nvPr>
        </p:nvSpPr>
        <p:spPr/>
        <p:txBody>
          <a:bodyPr/>
          <a:lstStyle/>
          <a:p>
            <a:r>
              <a:rPr kumimoji="1" lang="en-US" altLang="zh-CN" dirty="0"/>
              <a:t>An enterprise data pipeline</a:t>
            </a:r>
            <a:endParaRPr kumimoji="1" lang="zh-CN" altLang="en-US" dirty="0"/>
          </a:p>
        </p:txBody>
      </p:sp>
      <p:grpSp>
        <p:nvGrpSpPr>
          <p:cNvPr id="44" name="组合 43">
            <a:extLst>
              <a:ext uri="{FF2B5EF4-FFF2-40B4-BE49-F238E27FC236}">
                <a16:creationId xmlns:a16="http://schemas.microsoft.com/office/drawing/2014/main" id="{07BF90D7-336B-ACD6-C65F-488D5639AA14}"/>
              </a:ext>
            </a:extLst>
          </p:cNvPr>
          <p:cNvGrpSpPr/>
          <p:nvPr/>
        </p:nvGrpSpPr>
        <p:grpSpPr>
          <a:xfrm>
            <a:off x="457201" y="2222500"/>
            <a:ext cx="7912100" cy="4495042"/>
            <a:chOff x="1727889" y="2471088"/>
            <a:chExt cx="8668256" cy="3666861"/>
          </a:xfrm>
        </p:grpSpPr>
        <p:sp>
          <p:nvSpPr>
            <p:cNvPr id="45" name="矩形 44">
              <a:extLst>
                <a:ext uri="{FF2B5EF4-FFF2-40B4-BE49-F238E27FC236}">
                  <a16:creationId xmlns:a16="http://schemas.microsoft.com/office/drawing/2014/main" id="{74C568F9-7921-5B8D-6A11-C76B5F0F60B9}"/>
                </a:ext>
              </a:extLst>
            </p:cNvPr>
            <p:cNvSpPr/>
            <p:nvPr/>
          </p:nvSpPr>
          <p:spPr>
            <a:xfrm>
              <a:off x="1727889" y="2471088"/>
              <a:ext cx="1112108" cy="438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Apps</a:t>
              </a:r>
              <a:endParaRPr kumimoji="1" lang="zh-CN" altLang="en-US" sz="1600" dirty="0"/>
            </a:p>
          </p:txBody>
        </p:sp>
        <p:cxnSp>
          <p:nvCxnSpPr>
            <p:cNvPr id="46" name="直线箭头连接符 45">
              <a:extLst>
                <a:ext uri="{FF2B5EF4-FFF2-40B4-BE49-F238E27FC236}">
                  <a16:creationId xmlns:a16="http://schemas.microsoft.com/office/drawing/2014/main" id="{7CABD93C-EDB9-6B9E-A449-79B9EECB564B}"/>
                </a:ext>
              </a:extLst>
            </p:cNvPr>
            <p:cNvCxnSpPr>
              <a:cxnSpLocks/>
              <a:stCxn id="45" idx="2"/>
            </p:cNvCxnSpPr>
            <p:nvPr/>
          </p:nvCxnSpPr>
          <p:spPr>
            <a:xfrm>
              <a:off x="2283943" y="2909753"/>
              <a:ext cx="0" cy="4386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F5EADFEB-DA45-E4F6-EECF-A003515C0DC8}"/>
                </a:ext>
              </a:extLst>
            </p:cNvPr>
            <p:cNvSpPr/>
            <p:nvPr/>
          </p:nvSpPr>
          <p:spPr>
            <a:xfrm>
              <a:off x="1727889" y="3348418"/>
              <a:ext cx="1112108" cy="556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Database</a:t>
              </a:r>
            </a:p>
            <a:p>
              <a:pPr algn="ctr"/>
              <a:r>
                <a:rPr kumimoji="1" lang="en-US" altLang="zh-CN" sz="1600" dirty="0"/>
                <a:t>(MySQL)</a:t>
              </a:r>
              <a:endParaRPr kumimoji="1" lang="zh-CN" altLang="en-US" sz="1600" dirty="0"/>
            </a:p>
          </p:txBody>
        </p:sp>
        <p:cxnSp>
          <p:nvCxnSpPr>
            <p:cNvPr id="48" name="直线箭头连接符 47">
              <a:extLst>
                <a:ext uri="{FF2B5EF4-FFF2-40B4-BE49-F238E27FC236}">
                  <a16:creationId xmlns:a16="http://schemas.microsoft.com/office/drawing/2014/main" id="{AD1A3B9F-8CCA-17D1-C675-BD107F6A8AB9}"/>
                </a:ext>
              </a:extLst>
            </p:cNvPr>
            <p:cNvCxnSpPr>
              <a:cxnSpLocks/>
              <a:stCxn id="45" idx="2"/>
              <a:endCxn id="49" idx="0"/>
            </p:cNvCxnSpPr>
            <p:nvPr/>
          </p:nvCxnSpPr>
          <p:spPr>
            <a:xfrm>
              <a:off x="2283943" y="2909753"/>
              <a:ext cx="2088291" cy="4386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34AD36AE-F6E1-E0FC-3DF9-961276DDC1FB}"/>
                </a:ext>
              </a:extLst>
            </p:cNvPr>
            <p:cNvSpPr/>
            <p:nvPr/>
          </p:nvSpPr>
          <p:spPr>
            <a:xfrm>
              <a:off x="3816180" y="3348418"/>
              <a:ext cx="1112108" cy="556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Queue</a:t>
              </a:r>
            </a:p>
            <a:p>
              <a:pPr algn="ctr"/>
              <a:r>
                <a:rPr kumimoji="1" lang="en-US" altLang="zh-CN" sz="1600" dirty="0"/>
                <a:t>(Kafka)</a:t>
              </a:r>
              <a:endParaRPr kumimoji="1" lang="zh-CN" altLang="en-US" sz="1600" dirty="0"/>
            </a:p>
          </p:txBody>
        </p:sp>
        <p:cxnSp>
          <p:nvCxnSpPr>
            <p:cNvPr id="50" name="直线箭头连接符 49">
              <a:extLst>
                <a:ext uri="{FF2B5EF4-FFF2-40B4-BE49-F238E27FC236}">
                  <a16:creationId xmlns:a16="http://schemas.microsoft.com/office/drawing/2014/main" id="{CE5DA74E-1214-6415-00FE-001F07041E81}"/>
                </a:ext>
              </a:extLst>
            </p:cNvPr>
            <p:cNvCxnSpPr>
              <a:cxnSpLocks/>
              <a:stCxn id="47" idx="3"/>
              <a:endCxn id="49" idx="1"/>
            </p:cNvCxnSpPr>
            <p:nvPr/>
          </p:nvCxnSpPr>
          <p:spPr>
            <a:xfrm>
              <a:off x="2839997" y="3626445"/>
              <a:ext cx="976183"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EA03ECC9-29BF-6966-C203-C85D559206D9}"/>
                </a:ext>
              </a:extLst>
            </p:cNvPr>
            <p:cNvCxnSpPr>
              <a:cxnSpLocks/>
            </p:cNvCxnSpPr>
            <p:nvPr/>
          </p:nvCxnSpPr>
          <p:spPr>
            <a:xfrm flipV="1">
              <a:off x="4928288" y="3626442"/>
              <a:ext cx="856733" cy="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BEAA6BC8-7713-029E-ACD8-C2890D8DA34E}"/>
                </a:ext>
              </a:extLst>
            </p:cNvPr>
            <p:cNvSpPr/>
            <p:nvPr/>
          </p:nvSpPr>
          <p:spPr>
            <a:xfrm>
              <a:off x="5805613" y="3348416"/>
              <a:ext cx="1645508" cy="556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err="1"/>
                <a:t>RealTime</a:t>
              </a:r>
              <a:r>
                <a:rPr kumimoji="1" lang="zh-CN" altLang="en-US" sz="1600" dirty="0"/>
                <a:t> </a:t>
              </a:r>
              <a:r>
                <a:rPr kumimoji="1" lang="en-US" altLang="zh-CN" sz="1600" dirty="0"/>
                <a:t>ETL</a:t>
              </a:r>
            </a:p>
            <a:p>
              <a:pPr algn="ctr"/>
              <a:r>
                <a:rPr kumimoji="1" lang="zh-CN" altLang="en-US" sz="1600" dirty="0"/>
                <a:t>（</a:t>
              </a:r>
              <a:r>
                <a:rPr kumimoji="1" lang="en-US" altLang="zh-CN" sz="1600" dirty="0" err="1"/>
                <a:t>Flink,SPARK</a:t>
              </a:r>
              <a:r>
                <a:rPr kumimoji="1" lang="en-US" altLang="zh-CN" sz="1600" dirty="0"/>
                <a:t>)</a:t>
              </a:r>
            </a:p>
          </p:txBody>
        </p:sp>
        <p:sp>
          <p:nvSpPr>
            <p:cNvPr id="53" name="矩形 52">
              <a:extLst>
                <a:ext uri="{FF2B5EF4-FFF2-40B4-BE49-F238E27FC236}">
                  <a16:creationId xmlns:a16="http://schemas.microsoft.com/office/drawing/2014/main" id="{F485BB08-8D16-ACC5-2C18-3FA44F08D6A4}"/>
                </a:ext>
              </a:extLst>
            </p:cNvPr>
            <p:cNvSpPr/>
            <p:nvPr/>
          </p:nvSpPr>
          <p:spPr>
            <a:xfrm>
              <a:off x="8307854" y="3348412"/>
              <a:ext cx="2088291" cy="556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OLTP</a:t>
              </a:r>
              <a:r>
                <a:rPr kumimoji="1" lang="zh-CN" altLang="en-US" sz="1600" dirty="0"/>
                <a:t> </a:t>
              </a:r>
              <a:endParaRPr kumimoji="1" lang="en-US" altLang="zh-CN" sz="1600" dirty="0"/>
            </a:p>
            <a:p>
              <a:pPr algn="ctr"/>
              <a:r>
                <a:rPr kumimoji="1" lang="zh-CN" altLang="en-US" sz="1600" dirty="0"/>
                <a:t>（</a:t>
              </a:r>
              <a:r>
                <a:rPr kumimoji="1" lang="en-US" altLang="zh-CN" sz="1600" dirty="0" err="1"/>
                <a:t>Hbase</a:t>
              </a:r>
              <a:r>
                <a:rPr kumimoji="1" lang="en-US" altLang="zh-CN" sz="1600" dirty="0"/>
                <a:t>,</a:t>
              </a:r>
              <a:r>
                <a:rPr kumimoji="1" lang="zh-CN" altLang="en-US" sz="1600" dirty="0"/>
                <a:t> </a:t>
              </a:r>
              <a:r>
                <a:rPr kumimoji="1" lang="en-US" altLang="zh-CN" sz="1600" dirty="0"/>
                <a:t>KV,ES)</a:t>
              </a:r>
            </a:p>
          </p:txBody>
        </p:sp>
        <p:cxnSp>
          <p:nvCxnSpPr>
            <p:cNvPr id="54" name="直线箭头连接符 53">
              <a:extLst>
                <a:ext uri="{FF2B5EF4-FFF2-40B4-BE49-F238E27FC236}">
                  <a16:creationId xmlns:a16="http://schemas.microsoft.com/office/drawing/2014/main" id="{C7118490-14C9-F4B6-5878-53A07BB8C65A}"/>
                </a:ext>
              </a:extLst>
            </p:cNvPr>
            <p:cNvCxnSpPr>
              <a:cxnSpLocks/>
            </p:cNvCxnSpPr>
            <p:nvPr/>
          </p:nvCxnSpPr>
          <p:spPr>
            <a:xfrm flipV="1">
              <a:off x="7451121" y="3626440"/>
              <a:ext cx="856733" cy="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E4D60E1D-A0CE-3C76-F45C-B1F85FA781E2}"/>
                </a:ext>
              </a:extLst>
            </p:cNvPr>
            <p:cNvCxnSpPr>
              <a:cxnSpLocks/>
              <a:stCxn id="53" idx="0"/>
              <a:endCxn id="45" idx="3"/>
            </p:cNvCxnSpPr>
            <p:nvPr/>
          </p:nvCxnSpPr>
          <p:spPr>
            <a:xfrm rot="16200000" flipV="1">
              <a:off x="5767004" y="-236585"/>
              <a:ext cx="657991" cy="6512003"/>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a:extLst>
                <a:ext uri="{FF2B5EF4-FFF2-40B4-BE49-F238E27FC236}">
                  <a16:creationId xmlns:a16="http://schemas.microsoft.com/office/drawing/2014/main" id="{6D990D36-8C99-CD1D-EC38-DB799466BF4A}"/>
                </a:ext>
              </a:extLst>
            </p:cNvPr>
            <p:cNvCxnSpPr>
              <a:cxnSpLocks/>
              <a:stCxn id="49" idx="2"/>
              <a:endCxn id="57" idx="1"/>
            </p:cNvCxnSpPr>
            <p:nvPr/>
          </p:nvCxnSpPr>
          <p:spPr>
            <a:xfrm rot="16200000" flipH="1">
              <a:off x="4607788" y="3668918"/>
              <a:ext cx="962270" cy="1433379"/>
            </a:xfrm>
            <a:prstGeom prst="bentConnector2">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57" name="矩形 56">
              <a:extLst>
                <a:ext uri="{FF2B5EF4-FFF2-40B4-BE49-F238E27FC236}">
                  <a16:creationId xmlns:a16="http://schemas.microsoft.com/office/drawing/2014/main" id="{AAB13C85-D43E-7DE8-1955-1108B5EC6630}"/>
                </a:ext>
              </a:extLst>
            </p:cNvPr>
            <p:cNvSpPr/>
            <p:nvPr/>
          </p:nvSpPr>
          <p:spPr>
            <a:xfrm>
              <a:off x="5805613" y="4463616"/>
              <a:ext cx="1645508" cy="806254"/>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sz="1600" dirty="0"/>
                <a:t>ETL</a:t>
              </a:r>
            </a:p>
            <a:p>
              <a:pPr algn="ctr"/>
              <a:r>
                <a:rPr kumimoji="1" lang="zh-CN" altLang="en-US" sz="1600" dirty="0"/>
                <a:t>（</a:t>
              </a:r>
              <a:r>
                <a:rPr kumimoji="1" lang="en-US" altLang="zh-CN" sz="1600" dirty="0" err="1"/>
                <a:t>Flink,Spark</a:t>
              </a:r>
              <a:endParaRPr kumimoji="1" lang="en-US" altLang="zh-CN" sz="1600" dirty="0"/>
            </a:p>
            <a:p>
              <a:pPr algn="ctr"/>
              <a:r>
                <a:rPr kumimoji="1" lang="en-US" altLang="zh-CN" sz="1600" dirty="0"/>
                <a:t>+HUDI)</a:t>
              </a:r>
            </a:p>
          </p:txBody>
        </p:sp>
        <p:cxnSp>
          <p:nvCxnSpPr>
            <p:cNvPr id="58" name="直线箭头连接符 57">
              <a:extLst>
                <a:ext uri="{FF2B5EF4-FFF2-40B4-BE49-F238E27FC236}">
                  <a16:creationId xmlns:a16="http://schemas.microsoft.com/office/drawing/2014/main" id="{5AA72453-A68B-6D80-27F7-EDAA9AE1F6AF}"/>
                </a:ext>
              </a:extLst>
            </p:cNvPr>
            <p:cNvCxnSpPr>
              <a:cxnSpLocks/>
            </p:cNvCxnSpPr>
            <p:nvPr/>
          </p:nvCxnSpPr>
          <p:spPr>
            <a:xfrm flipV="1">
              <a:off x="7469827" y="4866743"/>
              <a:ext cx="856733" cy="2"/>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59" name="矩形 58">
              <a:extLst>
                <a:ext uri="{FF2B5EF4-FFF2-40B4-BE49-F238E27FC236}">
                  <a16:creationId xmlns:a16="http://schemas.microsoft.com/office/drawing/2014/main" id="{56AF22D0-3D6B-3C6A-70C6-D5C1DA87FF2E}"/>
                </a:ext>
              </a:extLst>
            </p:cNvPr>
            <p:cNvSpPr/>
            <p:nvPr/>
          </p:nvSpPr>
          <p:spPr>
            <a:xfrm>
              <a:off x="8345266" y="4585633"/>
              <a:ext cx="1946202" cy="556055"/>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sz="1600" dirty="0" err="1"/>
                <a:t>DataLake</a:t>
              </a:r>
              <a:endParaRPr kumimoji="1" lang="en-US" altLang="zh-CN" sz="1600" dirty="0"/>
            </a:p>
            <a:p>
              <a:pPr algn="ctr"/>
              <a:r>
                <a:rPr kumimoji="1" lang="zh-CN" altLang="en-US" sz="1600" dirty="0"/>
                <a:t>（</a:t>
              </a:r>
              <a:r>
                <a:rPr kumimoji="1" lang="en-US" altLang="zh-CN" sz="1600" dirty="0"/>
                <a:t>MPPDB</a:t>
              </a:r>
              <a:r>
                <a:rPr kumimoji="1" lang="zh-CN" altLang="en-US" sz="1600" dirty="0"/>
                <a:t>，</a:t>
              </a:r>
              <a:r>
                <a:rPr kumimoji="1" lang="en-US" altLang="zh-CN" sz="1600" dirty="0"/>
                <a:t>HDFS)</a:t>
              </a:r>
            </a:p>
          </p:txBody>
        </p:sp>
        <p:sp>
          <p:nvSpPr>
            <p:cNvPr id="60" name="矩形 59">
              <a:extLst>
                <a:ext uri="{FF2B5EF4-FFF2-40B4-BE49-F238E27FC236}">
                  <a16:creationId xmlns:a16="http://schemas.microsoft.com/office/drawing/2014/main" id="{43AD02F0-644F-4194-532D-E15C1E19ADDD}"/>
                </a:ext>
              </a:extLst>
            </p:cNvPr>
            <p:cNvSpPr/>
            <p:nvPr/>
          </p:nvSpPr>
          <p:spPr>
            <a:xfrm>
              <a:off x="8357275" y="5581894"/>
              <a:ext cx="1946202" cy="556055"/>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sz="1600" dirty="0"/>
                <a:t>OLAP</a:t>
              </a:r>
            </a:p>
            <a:p>
              <a:pPr algn="ctr"/>
              <a:r>
                <a:rPr kumimoji="1" lang="zh-CN" altLang="en-US" sz="1600" dirty="0"/>
                <a:t>（</a:t>
              </a:r>
              <a:r>
                <a:rPr kumimoji="1" lang="en-US" altLang="zh-CN" sz="1600" dirty="0" err="1"/>
                <a:t>Presto,CK</a:t>
              </a:r>
              <a:r>
                <a:rPr kumimoji="1" lang="en-US" altLang="zh-CN" sz="1600" dirty="0"/>
                <a:t>)</a:t>
              </a:r>
            </a:p>
          </p:txBody>
        </p:sp>
        <p:cxnSp>
          <p:nvCxnSpPr>
            <p:cNvPr id="61" name="直线箭头连接符 60">
              <a:extLst>
                <a:ext uri="{FF2B5EF4-FFF2-40B4-BE49-F238E27FC236}">
                  <a16:creationId xmlns:a16="http://schemas.microsoft.com/office/drawing/2014/main" id="{0B696049-0EDE-0944-42D7-21F75150F6CB}"/>
                </a:ext>
              </a:extLst>
            </p:cNvPr>
            <p:cNvCxnSpPr>
              <a:cxnSpLocks/>
              <a:stCxn id="59" idx="2"/>
            </p:cNvCxnSpPr>
            <p:nvPr/>
          </p:nvCxnSpPr>
          <p:spPr>
            <a:xfrm>
              <a:off x="9318367" y="5141688"/>
              <a:ext cx="0" cy="440206"/>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cxnSp>
          <p:nvCxnSpPr>
            <p:cNvPr id="62" name="直线箭头连接符 61">
              <a:extLst>
                <a:ext uri="{FF2B5EF4-FFF2-40B4-BE49-F238E27FC236}">
                  <a16:creationId xmlns:a16="http://schemas.microsoft.com/office/drawing/2014/main" id="{9E6EF904-2E99-2E1D-8944-6EB771C4B107}"/>
                </a:ext>
              </a:extLst>
            </p:cNvPr>
            <p:cNvCxnSpPr>
              <a:cxnSpLocks/>
              <a:stCxn id="60" idx="1"/>
              <a:endCxn id="63" idx="3"/>
            </p:cNvCxnSpPr>
            <p:nvPr/>
          </p:nvCxnSpPr>
          <p:spPr>
            <a:xfrm flipH="1" flipV="1">
              <a:off x="2839997" y="5825939"/>
              <a:ext cx="5517278" cy="33983"/>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63" name="矩形 62">
              <a:extLst>
                <a:ext uri="{FF2B5EF4-FFF2-40B4-BE49-F238E27FC236}">
                  <a16:creationId xmlns:a16="http://schemas.microsoft.com/office/drawing/2014/main" id="{35F358B5-45F9-37FE-8510-B92C5BD85F06}"/>
                </a:ext>
              </a:extLst>
            </p:cNvPr>
            <p:cNvSpPr/>
            <p:nvPr/>
          </p:nvSpPr>
          <p:spPr>
            <a:xfrm>
              <a:off x="1727889" y="5606606"/>
              <a:ext cx="1112108" cy="438665"/>
            </a:xfrm>
            <a:prstGeom prst="rect">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sz="1600" dirty="0"/>
                <a:t>Analysts</a:t>
              </a:r>
              <a:endParaRPr kumimoji="1" lang="zh-CN" altLang="en-US" sz="1600" dirty="0"/>
            </a:p>
          </p:txBody>
        </p:sp>
      </p:grpSp>
    </p:spTree>
    <p:extLst>
      <p:ext uri="{BB962C8B-B14F-4D97-AF65-F5344CB8AC3E}">
        <p14:creationId xmlns:p14="http://schemas.microsoft.com/office/powerpoint/2010/main" val="578804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32CF7-068F-B8C4-92EE-AFB7D5EB4ED2}"/>
              </a:ext>
            </a:extLst>
          </p:cNvPr>
          <p:cNvSpPr>
            <a:spLocks noGrp="1"/>
          </p:cNvSpPr>
          <p:nvPr>
            <p:ph type="title"/>
          </p:nvPr>
        </p:nvSpPr>
        <p:spPr/>
        <p:txBody>
          <a:bodyPr/>
          <a:lstStyle/>
          <a:p>
            <a:r>
              <a:rPr kumimoji="1" lang="en-US" altLang="zh-CN" dirty="0"/>
              <a:t>Data + ai pipeline</a:t>
            </a:r>
            <a:endParaRPr kumimoji="1" lang="zh-CN" altLang="en-US" dirty="0"/>
          </a:p>
        </p:txBody>
      </p:sp>
      <p:pic>
        <p:nvPicPr>
          <p:cNvPr id="5" name="图片 4">
            <a:extLst>
              <a:ext uri="{FF2B5EF4-FFF2-40B4-BE49-F238E27FC236}">
                <a16:creationId xmlns:a16="http://schemas.microsoft.com/office/drawing/2014/main" id="{62A59627-6C9E-C3CF-320E-8FA025349388}"/>
              </a:ext>
            </a:extLst>
          </p:cNvPr>
          <p:cNvPicPr>
            <a:picLocks noChangeAspect="1"/>
          </p:cNvPicPr>
          <p:nvPr/>
        </p:nvPicPr>
        <p:blipFill>
          <a:blip r:embed="rId2"/>
          <a:stretch>
            <a:fillRect/>
          </a:stretch>
        </p:blipFill>
        <p:spPr>
          <a:xfrm>
            <a:off x="304800" y="1956666"/>
            <a:ext cx="8861846" cy="3961534"/>
          </a:xfrm>
          <a:prstGeom prst="rect">
            <a:avLst/>
          </a:prstGeom>
        </p:spPr>
      </p:pic>
    </p:spTree>
    <p:extLst>
      <p:ext uri="{BB962C8B-B14F-4D97-AF65-F5344CB8AC3E}">
        <p14:creationId xmlns:p14="http://schemas.microsoft.com/office/powerpoint/2010/main" val="1612735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Stream processing-</a:t>
            </a:r>
            <a:r>
              <a:rPr kumimoji="1" lang="zh-CN" altLang="en-US" dirty="0"/>
              <a:t> </a:t>
            </a:r>
            <a:r>
              <a:rPr kumimoji="1" lang="en-US" altLang="zh-CN" dirty="0"/>
              <a:t>Storm</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905649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Storm</a:t>
            </a:r>
            <a:endParaRPr kumimoji="1" lang="zh-CN" altLang="en-US" dirty="0"/>
          </a:p>
        </p:txBody>
      </p:sp>
      <p:sp>
        <p:nvSpPr>
          <p:cNvPr id="3" name="内容占位符 2"/>
          <p:cNvSpPr>
            <a:spLocks noGrp="1"/>
          </p:cNvSpPr>
          <p:nvPr>
            <p:ph idx="1"/>
          </p:nvPr>
        </p:nvSpPr>
        <p:spPr/>
        <p:txBody>
          <a:bodyPr/>
          <a:lstStyle/>
          <a:p>
            <a:r>
              <a:rPr kumimoji="1" lang="en-US" altLang="zh-CN" dirty="0"/>
              <a:t>Data Type: Tuple</a:t>
            </a:r>
          </a:p>
          <a:p>
            <a:pPr lvl="1"/>
            <a:r>
              <a:rPr kumimoji="1" lang="en-US" altLang="zh-CN" dirty="0"/>
              <a:t>Named</a:t>
            </a:r>
            <a:r>
              <a:rPr kumimoji="1" lang="zh-CN" altLang="en-US" dirty="0"/>
              <a:t> </a:t>
            </a:r>
            <a:r>
              <a:rPr kumimoji="1" lang="en-US" altLang="zh-CN" dirty="0"/>
              <a:t>list</a:t>
            </a:r>
            <a:r>
              <a:rPr kumimoji="1" lang="zh-CN" altLang="en-US" dirty="0"/>
              <a:t> </a:t>
            </a:r>
            <a:r>
              <a:rPr kumimoji="1" lang="en-US" altLang="zh-CN" dirty="0"/>
              <a:t>of</a:t>
            </a:r>
            <a:r>
              <a:rPr kumimoji="1" lang="zh-CN" altLang="en-US" dirty="0"/>
              <a:t> </a:t>
            </a:r>
            <a:r>
              <a:rPr kumimoji="1" lang="en-US" altLang="zh-CN" dirty="0"/>
              <a:t>values</a:t>
            </a:r>
          </a:p>
          <a:p>
            <a:pPr lvl="1"/>
            <a:r>
              <a:rPr kumimoji="1" lang="zh-CN" altLang="en-US" dirty="0"/>
              <a:t> </a:t>
            </a:r>
            <a:r>
              <a:rPr kumimoji="1" lang="en-US" altLang="zh-CN" dirty="0"/>
              <a:t>[:name</a:t>
            </a:r>
            <a:r>
              <a:rPr kumimoji="1" lang="zh-CN" altLang="en-US" dirty="0"/>
              <a:t> </a:t>
            </a:r>
            <a:r>
              <a:rPr kumimoji="1" lang="en-US" altLang="zh-CN" dirty="0"/>
              <a:t>“Chen”</a:t>
            </a:r>
            <a:r>
              <a:rPr kumimoji="1" lang="zh-CN" altLang="en-US" dirty="0"/>
              <a:t> </a:t>
            </a:r>
            <a:r>
              <a:rPr kumimoji="1" lang="en-US" altLang="zh-CN" dirty="0"/>
              <a:t>:age</a:t>
            </a:r>
            <a:r>
              <a:rPr kumimoji="1" lang="zh-CN" altLang="en-US" dirty="0"/>
              <a:t> </a:t>
            </a:r>
            <a:r>
              <a:rPr kumimoji="1" lang="en-US" altLang="zh-CN" dirty="0"/>
              <a:t>40],</a:t>
            </a:r>
            <a:r>
              <a:rPr kumimoji="1" lang="zh-CN" altLang="en-US" dirty="0"/>
              <a:t> </a:t>
            </a:r>
            <a:r>
              <a:rPr kumimoji="1" lang="en-US" altLang="zh-CN" dirty="0"/>
              <a:t>similar to </a:t>
            </a:r>
            <a:r>
              <a:rPr kumimoji="1" lang="zh-CN" altLang="zh-CN" dirty="0"/>
              <a:t>&lt;</a:t>
            </a:r>
            <a:r>
              <a:rPr kumimoji="1" lang="en-US" altLang="zh-CN" dirty="0"/>
              <a:t>key,</a:t>
            </a:r>
            <a:r>
              <a:rPr kumimoji="1" lang="zh-CN" altLang="en-US" dirty="0"/>
              <a:t> </a:t>
            </a:r>
            <a:r>
              <a:rPr kumimoji="1" lang="en-US" altLang="zh-CN" dirty="0"/>
              <a:t>value&gt;</a:t>
            </a:r>
          </a:p>
          <a:p>
            <a:endParaRPr kumimoji="1" lang="zh-CN" altLang="en-US" dirty="0"/>
          </a:p>
        </p:txBody>
      </p:sp>
    </p:spTree>
    <p:extLst>
      <p:ext uri="{BB962C8B-B14F-4D97-AF65-F5344CB8AC3E}">
        <p14:creationId xmlns:p14="http://schemas.microsoft.com/office/powerpoint/2010/main" val="3570516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Storm</a:t>
            </a:r>
            <a:r>
              <a:rPr kumimoji="1" lang="zh-CN" altLang="en-US" dirty="0"/>
              <a:t> </a:t>
            </a:r>
            <a:r>
              <a:rPr kumimoji="1" lang="en-US" altLang="zh-CN" dirty="0"/>
              <a:t>Concepts</a:t>
            </a:r>
            <a:endParaRPr kumimoji="1" lang="zh-CN" altLang="en-US" dirty="0"/>
          </a:p>
        </p:txBody>
      </p:sp>
      <p:sp>
        <p:nvSpPr>
          <p:cNvPr id="3" name="内容占位符 2"/>
          <p:cNvSpPr>
            <a:spLocks noGrp="1"/>
          </p:cNvSpPr>
          <p:nvPr>
            <p:ph idx="1"/>
          </p:nvPr>
        </p:nvSpPr>
        <p:spPr/>
        <p:txBody>
          <a:bodyPr/>
          <a:lstStyle/>
          <a:p>
            <a:r>
              <a:rPr kumimoji="1" lang="en-US" altLang="zh-CN" dirty="0"/>
              <a:t>Stream</a:t>
            </a:r>
          </a:p>
          <a:p>
            <a:r>
              <a:rPr kumimoji="1" lang="en-US" altLang="zh-CN" dirty="0"/>
              <a:t>Spout</a:t>
            </a:r>
          </a:p>
          <a:p>
            <a:r>
              <a:rPr kumimoji="1" lang="en-US" altLang="zh-CN" dirty="0"/>
              <a:t>Bolt</a:t>
            </a:r>
          </a:p>
          <a:p>
            <a:r>
              <a:rPr kumimoji="1" lang="en-US" altLang="zh-CN" dirty="0"/>
              <a:t>Topology</a:t>
            </a:r>
            <a:endParaRPr kumimoji="1" lang="zh-CN" altLang="en-US" dirty="0"/>
          </a:p>
        </p:txBody>
      </p:sp>
      <p:pic>
        <p:nvPicPr>
          <p:cNvPr id="4" name="图片 3"/>
          <p:cNvPicPr>
            <a:picLocks noChangeAspect="1"/>
          </p:cNvPicPr>
          <p:nvPr/>
        </p:nvPicPr>
        <p:blipFill>
          <a:blip r:embed="rId3"/>
          <a:stretch>
            <a:fillRect/>
          </a:stretch>
        </p:blipFill>
        <p:spPr>
          <a:xfrm>
            <a:off x="2297280" y="1600201"/>
            <a:ext cx="3293717" cy="840064"/>
          </a:xfrm>
          <a:prstGeom prst="rect">
            <a:avLst/>
          </a:prstGeom>
        </p:spPr>
      </p:pic>
      <p:pic>
        <p:nvPicPr>
          <p:cNvPr id="5" name="图片 4"/>
          <p:cNvPicPr>
            <a:picLocks noChangeAspect="1"/>
          </p:cNvPicPr>
          <p:nvPr/>
        </p:nvPicPr>
        <p:blipFill>
          <a:blip r:embed="rId4"/>
          <a:stretch>
            <a:fillRect/>
          </a:stretch>
        </p:blipFill>
        <p:spPr>
          <a:xfrm>
            <a:off x="2297279" y="2433858"/>
            <a:ext cx="760540" cy="982364"/>
          </a:xfrm>
          <a:prstGeom prst="rect">
            <a:avLst/>
          </a:prstGeom>
        </p:spPr>
      </p:pic>
      <p:pic>
        <p:nvPicPr>
          <p:cNvPr id="6" name="图片 5"/>
          <p:cNvPicPr>
            <a:picLocks noChangeAspect="1"/>
          </p:cNvPicPr>
          <p:nvPr/>
        </p:nvPicPr>
        <p:blipFill>
          <a:blip r:embed="rId5"/>
          <a:stretch>
            <a:fillRect/>
          </a:stretch>
        </p:blipFill>
        <p:spPr>
          <a:xfrm>
            <a:off x="2703529" y="3327095"/>
            <a:ext cx="708580" cy="954932"/>
          </a:xfrm>
          <a:prstGeom prst="rect">
            <a:avLst/>
          </a:prstGeom>
        </p:spPr>
      </p:pic>
      <p:pic>
        <p:nvPicPr>
          <p:cNvPr id="8" name="图片 7"/>
          <p:cNvPicPr>
            <a:picLocks noChangeAspect="1"/>
          </p:cNvPicPr>
          <p:nvPr/>
        </p:nvPicPr>
        <p:blipFill>
          <a:blip r:embed="rId6"/>
          <a:stretch>
            <a:fillRect/>
          </a:stretch>
        </p:blipFill>
        <p:spPr>
          <a:xfrm>
            <a:off x="4554693" y="2596080"/>
            <a:ext cx="3964767" cy="4070933"/>
          </a:xfrm>
          <a:prstGeom prst="rect">
            <a:avLst/>
          </a:prstGeom>
        </p:spPr>
      </p:pic>
    </p:spTree>
    <p:extLst>
      <p:ext uri="{BB962C8B-B14F-4D97-AF65-F5344CB8AC3E}">
        <p14:creationId xmlns:p14="http://schemas.microsoft.com/office/powerpoint/2010/main" val="2145479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Stream</a:t>
            </a:r>
            <a:endParaRPr kumimoji="1" lang="zh-CN" altLang="en-US" dirty="0"/>
          </a:p>
        </p:txBody>
      </p:sp>
      <p:sp>
        <p:nvSpPr>
          <p:cNvPr id="3" name="内容占位符 2"/>
          <p:cNvSpPr>
            <a:spLocks noGrp="1"/>
          </p:cNvSpPr>
          <p:nvPr>
            <p:ph idx="1"/>
          </p:nvPr>
        </p:nvSpPr>
        <p:spPr/>
        <p:txBody>
          <a:bodyPr/>
          <a:lstStyle/>
          <a:p>
            <a:r>
              <a:rPr kumimoji="1" lang="en-US" altLang="zh-CN" dirty="0"/>
              <a:t>Data Type</a:t>
            </a:r>
          </a:p>
          <a:p>
            <a:pPr lvl="1"/>
            <a:r>
              <a:rPr kumimoji="1" lang="en-US" altLang="zh-CN" dirty="0"/>
              <a:t>Storm</a:t>
            </a:r>
            <a:r>
              <a:rPr kumimoji="1" lang="zh-CN" altLang="en-US" dirty="0"/>
              <a:t> </a:t>
            </a:r>
            <a:r>
              <a:rPr kumimoji="1" lang="en-US" altLang="zh-CN" dirty="0"/>
              <a:t>supports</a:t>
            </a:r>
            <a:r>
              <a:rPr kumimoji="1" lang="zh-CN" altLang="en-US" dirty="0"/>
              <a:t> </a:t>
            </a:r>
            <a:r>
              <a:rPr kumimoji="1" lang="en-US" altLang="zh-CN" dirty="0"/>
              <a:t>all</a:t>
            </a:r>
            <a:r>
              <a:rPr kumimoji="1" lang="zh-CN" altLang="en-US" dirty="0"/>
              <a:t> </a:t>
            </a:r>
            <a:r>
              <a:rPr kumimoji="1" lang="en-US" altLang="zh-CN" dirty="0"/>
              <a:t>primitive</a:t>
            </a:r>
            <a:r>
              <a:rPr kumimoji="1" lang="zh-CN" altLang="en-US" dirty="0"/>
              <a:t> </a:t>
            </a:r>
            <a:r>
              <a:rPr kumimoji="1" lang="en-US" altLang="zh-CN" dirty="0"/>
              <a:t>type</a:t>
            </a:r>
            <a:r>
              <a:rPr kumimoji="1" lang="zh-CN" altLang="en-US" dirty="0"/>
              <a:t>，</a:t>
            </a:r>
            <a:r>
              <a:rPr kumimoji="1" lang="en-US" altLang="zh-CN" dirty="0"/>
              <a:t>String</a:t>
            </a:r>
            <a:r>
              <a:rPr kumimoji="1" lang="zh-CN" altLang="en-US" dirty="0"/>
              <a:t> </a:t>
            </a:r>
            <a:r>
              <a:rPr kumimoji="1" lang="en-US" altLang="zh-CN" dirty="0"/>
              <a:t>and</a:t>
            </a:r>
            <a:r>
              <a:rPr kumimoji="1" lang="zh-CN" altLang="en-US" dirty="0"/>
              <a:t> </a:t>
            </a:r>
            <a:r>
              <a:rPr kumimoji="1" lang="en-US" altLang="zh-CN" dirty="0"/>
              <a:t>byte</a:t>
            </a:r>
            <a:r>
              <a:rPr kumimoji="1" lang="zh-CN" altLang="en-US" dirty="0"/>
              <a:t> </a:t>
            </a:r>
            <a:r>
              <a:rPr kumimoji="1" lang="en-US" altLang="zh-CN" dirty="0"/>
              <a:t>array</a:t>
            </a:r>
            <a:r>
              <a:rPr kumimoji="1" lang="zh-CN" altLang="en-US" dirty="0"/>
              <a:t> </a:t>
            </a:r>
            <a:r>
              <a:rPr kumimoji="1" lang="en-US" altLang="zh-CN" dirty="0"/>
              <a:t>as</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tuple</a:t>
            </a:r>
            <a:r>
              <a:rPr kumimoji="1" lang="zh-CN" altLang="en-US" dirty="0"/>
              <a:t> </a:t>
            </a:r>
            <a:r>
              <a:rPr kumimoji="1" lang="en-US" altLang="zh-CN" dirty="0"/>
              <a:t>value</a:t>
            </a:r>
          </a:p>
          <a:p>
            <a:pPr lvl="1"/>
            <a:r>
              <a:rPr kumimoji="1" lang="en-US" altLang="zh-CN" dirty="0"/>
              <a:t>User</a:t>
            </a:r>
            <a:r>
              <a:rPr kumimoji="1" lang="zh-CN" altLang="en-US" dirty="0"/>
              <a:t> </a:t>
            </a:r>
            <a:r>
              <a:rPr kumimoji="1" lang="en-US" altLang="zh-CN" dirty="0"/>
              <a:t>could</a:t>
            </a:r>
            <a:r>
              <a:rPr kumimoji="1" lang="zh-CN" altLang="en-US" dirty="0"/>
              <a:t> </a:t>
            </a:r>
            <a:r>
              <a:rPr kumimoji="1" lang="en-US" altLang="zh-CN" dirty="0"/>
              <a:t>define</a:t>
            </a:r>
            <a:r>
              <a:rPr kumimoji="1" lang="zh-CN" altLang="en-US" dirty="0"/>
              <a:t> </a:t>
            </a:r>
            <a:r>
              <a:rPr kumimoji="1" lang="en-US" altLang="zh-CN" dirty="0"/>
              <a:t>types</a:t>
            </a:r>
            <a:r>
              <a:rPr kumimoji="1" lang="zh-CN" altLang="en-US" dirty="0"/>
              <a:t> </a:t>
            </a:r>
            <a:r>
              <a:rPr kumimoji="1" lang="en-US" altLang="zh-CN" dirty="0"/>
              <a:t>but</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implement</a:t>
            </a:r>
            <a:r>
              <a:rPr kumimoji="1" lang="zh-CN" altLang="en-US" dirty="0"/>
              <a:t> </a:t>
            </a:r>
            <a:r>
              <a:rPr kumimoji="1" lang="en-US" altLang="zh-CN" dirty="0"/>
              <a:t>the</a:t>
            </a:r>
            <a:r>
              <a:rPr kumimoji="1" lang="zh-CN" altLang="en-US" dirty="0"/>
              <a:t> </a:t>
            </a:r>
            <a:r>
              <a:rPr kumimoji="1" lang="en-US" altLang="zh-CN" dirty="0"/>
              <a:t>serialization</a:t>
            </a:r>
            <a:r>
              <a:rPr kumimoji="1" lang="zh-CN" altLang="en-US" dirty="0"/>
              <a:t> </a:t>
            </a:r>
            <a:r>
              <a:rPr kumimoji="1" lang="en-US" altLang="zh-CN" dirty="0"/>
              <a:t>method</a:t>
            </a:r>
            <a:endParaRPr kumimoji="1" lang="zh-CN" altLang="en-US" dirty="0"/>
          </a:p>
        </p:txBody>
      </p:sp>
      <p:pic>
        <p:nvPicPr>
          <p:cNvPr id="4" name="图片 3"/>
          <p:cNvPicPr>
            <a:picLocks noChangeAspect="1"/>
          </p:cNvPicPr>
          <p:nvPr/>
        </p:nvPicPr>
        <p:blipFill>
          <a:blip r:embed="rId2"/>
          <a:stretch>
            <a:fillRect/>
          </a:stretch>
        </p:blipFill>
        <p:spPr>
          <a:xfrm>
            <a:off x="1514293" y="5114487"/>
            <a:ext cx="5895439" cy="1503635"/>
          </a:xfrm>
          <a:prstGeom prst="rect">
            <a:avLst/>
          </a:prstGeom>
        </p:spPr>
      </p:pic>
    </p:spTree>
    <p:extLst>
      <p:ext uri="{BB962C8B-B14F-4D97-AF65-F5344CB8AC3E}">
        <p14:creationId xmlns:p14="http://schemas.microsoft.com/office/powerpoint/2010/main" val="912229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Bolts</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Filters</a:t>
            </a:r>
          </a:p>
          <a:p>
            <a:r>
              <a:rPr kumimoji="1" lang="en-US" altLang="zh-CN" dirty="0"/>
              <a:t>Aggregation</a:t>
            </a:r>
          </a:p>
          <a:p>
            <a:r>
              <a:rPr kumimoji="1" lang="en-US" altLang="zh-CN" dirty="0"/>
              <a:t>Joins</a:t>
            </a:r>
          </a:p>
          <a:p>
            <a:r>
              <a:rPr kumimoji="1" lang="en-US" altLang="zh-CN" dirty="0"/>
              <a:t>Access databases</a:t>
            </a:r>
          </a:p>
          <a:p>
            <a:r>
              <a:rPr kumimoji="1" lang="en-US" altLang="zh-CN" dirty="0"/>
              <a:t>Run user defined functions</a:t>
            </a:r>
            <a:endParaRPr kumimoji="1" lang="zh-CN" altLang="en-US" dirty="0"/>
          </a:p>
        </p:txBody>
      </p:sp>
      <p:pic>
        <p:nvPicPr>
          <p:cNvPr id="4" name="图片 3"/>
          <p:cNvPicPr>
            <a:picLocks noChangeAspect="1"/>
          </p:cNvPicPr>
          <p:nvPr/>
        </p:nvPicPr>
        <p:blipFill>
          <a:blip r:embed="rId2"/>
          <a:stretch>
            <a:fillRect/>
          </a:stretch>
        </p:blipFill>
        <p:spPr>
          <a:xfrm>
            <a:off x="5352838" y="462707"/>
            <a:ext cx="708580" cy="954932"/>
          </a:xfrm>
          <a:prstGeom prst="rect">
            <a:avLst/>
          </a:prstGeom>
        </p:spPr>
      </p:pic>
    </p:spTree>
    <p:extLst>
      <p:ext uri="{BB962C8B-B14F-4D97-AF65-F5344CB8AC3E}">
        <p14:creationId xmlns:p14="http://schemas.microsoft.com/office/powerpoint/2010/main" val="919875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Tasks and parallelism</a:t>
            </a:r>
            <a:endParaRPr kumimoji="1" lang="zh-CN" altLang="en-US" dirty="0"/>
          </a:p>
        </p:txBody>
      </p:sp>
      <p:pic>
        <p:nvPicPr>
          <p:cNvPr id="4" name="图片 3"/>
          <p:cNvPicPr>
            <a:picLocks noChangeAspect="1"/>
          </p:cNvPicPr>
          <p:nvPr/>
        </p:nvPicPr>
        <p:blipFill>
          <a:blip r:embed="rId2"/>
          <a:stretch>
            <a:fillRect/>
          </a:stretch>
        </p:blipFill>
        <p:spPr>
          <a:xfrm>
            <a:off x="829733" y="1417640"/>
            <a:ext cx="6705600" cy="5032923"/>
          </a:xfrm>
          <a:prstGeom prst="rect">
            <a:avLst/>
          </a:prstGeom>
        </p:spPr>
      </p:pic>
    </p:spTree>
    <p:extLst>
      <p:ext uri="{BB962C8B-B14F-4D97-AF65-F5344CB8AC3E}">
        <p14:creationId xmlns:p14="http://schemas.microsoft.com/office/powerpoint/2010/main" val="891314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Stream Grouping</a:t>
            </a:r>
            <a:endParaRPr kumimoji="1" lang="zh-CN" altLang="en-US" dirty="0"/>
          </a:p>
        </p:txBody>
      </p:sp>
      <p:pic>
        <p:nvPicPr>
          <p:cNvPr id="4" name="图片 3"/>
          <p:cNvPicPr>
            <a:picLocks noChangeAspect="1"/>
          </p:cNvPicPr>
          <p:nvPr/>
        </p:nvPicPr>
        <p:blipFill>
          <a:blip r:embed="rId2"/>
          <a:stretch>
            <a:fillRect/>
          </a:stretch>
        </p:blipFill>
        <p:spPr>
          <a:xfrm>
            <a:off x="1490133" y="1727200"/>
            <a:ext cx="6163733" cy="4284133"/>
          </a:xfrm>
          <a:prstGeom prst="rect">
            <a:avLst/>
          </a:prstGeom>
        </p:spPr>
      </p:pic>
    </p:spTree>
    <p:extLst>
      <p:ext uri="{BB962C8B-B14F-4D97-AF65-F5344CB8AC3E}">
        <p14:creationId xmlns:p14="http://schemas.microsoft.com/office/powerpoint/2010/main" val="1965576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Stream Grouping</a:t>
            </a:r>
            <a:endParaRPr kumimoji="1" lang="zh-CN" altLang="en-US" dirty="0"/>
          </a:p>
        </p:txBody>
      </p:sp>
      <p:sp>
        <p:nvSpPr>
          <p:cNvPr id="3" name="内容占位符 2"/>
          <p:cNvSpPr>
            <a:spLocks noGrp="1"/>
          </p:cNvSpPr>
          <p:nvPr>
            <p:ph idx="1"/>
          </p:nvPr>
        </p:nvSpPr>
        <p:spPr/>
        <p:txBody>
          <a:bodyPr/>
          <a:lstStyle/>
          <a:p>
            <a:r>
              <a:rPr kumimoji="1" lang="en-US" altLang="zh-CN" dirty="0"/>
              <a:t>Shuffle</a:t>
            </a:r>
            <a:r>
              <a:rPr kumimoji="1" lang="zh-CN" altLang="en-US" dirty="0"/>
              <a:t> </a:t>
            </a:r>
            <a:r>
              <a:rPr kumimoji="1" lang="en-US" altLang="zh-CN" dirty="0"/>
              <a:t>Grouping</a:t>
            </a:r>
            <a:r>
              <a:rPr kumimoji="1" lang="zh-CN" altLang="en-US" dirty="0"/>
              <a:t>：</a:t>
            </a:r>
            <a:r>
              <a:rPr kumimoji="1" lang="en-US" altLang="zh-CN" dirty="0"/>
              <a:t>Randomly</a:t>
            </a:r>
          </a:p>
          <a:p>
            <a:r>
              <a:rPr kumimoji="1" lang="en-US" altLang="zh-CN" dirty="0"/>
              <a:t>Fields</a:t>
            </a:r>
            <a:r>
              <a:rPr kumimoji="1" lang="zh-CN" altLang="en-US" dirty="0"/>
              <a:t> </a:t>
            </a:r>
            <a:r>
              <a:rPr kumimoji="1" lang="en-US" altLang="zh-CN" dirty="0"/>
              <a:t>Grouping</a:t>
            </a:r>
            <a:r>
              <a:rPr kumimoji="1" lang="zh-CN" altLang="en-US" dirty="0"/>
              <a:t>：</a:t>
            </a:r>
            <a:r>
              <a:rPr kumimoji="1" lang="en-US" altLang="zh-CN" dirty="0"/>
              <a:t>Choose according to tuple</a:t>
            </a:r>
            <a:r>
              <a:rPr kumimoji="1" lang="zh-CN" altLang="en-US" dirty="0"/>
              <a:t> </a:t>
            </a:r>
            <a:r>
              <a:rPr kumimoji="1" lang="en-US" altLang="zh-CN" dirty="0"/>
              <a:t>field’s value</a:t>
            </a:r>
          </a:p>
          <a:p>
            <a:r>
              <a:rPr kumimoji="1" lang="en-US" altLang="zh-CN" dirty="0"/>
              <a:t>All</a:t>
            </a:r>
            <a:r>
              <a:rPr kumimoji="1" lang="zh-CN" altLang="en-US" dirty="0"/>
              <a:t> </a:t>
            </a:r>
            <a:r>
              <a:rPr kumimoji="1" lang="en-US" altLang="zh-CN" dirty="0"/>
              <a:t>Grouping</a:t>
            </a:r>
            <a:r>
              <a:rPr kumimoji="1" lang="zh-CN" altLang="en-US" dirty="0"/>
              <a:t>：</a:t>
            </a:r>
            <a:r>
              <a:rPr kumimoji="1" lang="en-US" altLang="zh-CN" dirty="0"/>
              <a:t>all tasks</a:t>
            </a:r>
          </a:p>
          <a:p>
            <a:r>
              <a:rPr kumimoji="1" lang="en-US" altLang="zh-CN" dirty="0"/>
              <a:t>Global</a:t>
            </a:r>
            <a:r>
              <a:rPr kumimoji="1" lang="zh-CN" altLang="en-US" dirty="0"/>
              <a:t> </a:t>
            </a:r>
            <a:r>
              <a:rPr kumimoji="1" lang="en-US" altLang="zh-CN" dirty="0"/>
              <a:t>Grouping</a:t>
            </a:r>
            <a:r>
              <a:rPr kumimoji="1" lang="zh-CN" altLang="en-US" dirty="0"/>
              <a:t>：</a:t>
            </a:r>
            <a:r>
              <a:rPr kumimoji="1" lang="en-US" altLang="zh-CN" dirty="0"/>
              <a:t>send to tasks with the minimum id</a:t>
            </a:r>
            <a:endParaRPr kumimoji="1" lang="zh-CN" altLang="en-US" dirty="0"/>
          </a:p>
        </p:txBody>
      </p:sp>
    </p:spTree>
    <p:extLst>
      <p:ext uri="{BB962C8B-B14F-4D97-AF65-F5344CB8AC3E}">
        <p14:creationId xmlns:p14="http://schemas.microsoft.com/office/powerpoint/2010/main" val="90868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Big</a:t>
            </a:r>
            <a:r>
              <a:rPr lang="zh-CN" altLang="en-US" sz="3200" dirty="0"/>
              <a:t> </a:t>
            </a:r>
            <a:r>
              <a:rPr lang="en-US" altLang="zh-CN" sz="3200" dirty="0"/>
              <a:t>data</a:t>
            </a:r>
            <a:r>
              <a:rPr lang="zh-CN" altLang="en-US" sz="3200" dirty="0"/>
              <a:t> </a:t>
            </a:r>
            <a:r>
              <a:rPr lang="en-US" altLang="zh-CN" sz="3200" dirty="0"/>
              <a:t>frameworks</a:t>
            </a:r>
            <a:r>
              <a:rPr lang="zh-CN" altLang="en-US" sz="3200" dirty="0"/>
              <a:t> </a:t>
            </a:r>
            <a:r>
              <a:rPr lang="en-US" altLang="zh-CN" sz="3200" dirty="0"/>
              <a:t>we</a:t>
            </a:r>
            <a:r>
              <a:rPr lang="zh-CN" altLang="en-US" sz="3200" dirty="0"/>
              <a:t> </a:t>
            </a:r>
            <a:r>
              <a:rPr lang="en-US" altLang="zh-CN" sz="3200" dirty="0"/>
              <a:t>have</a:t>
            </a:r>
            <a:r>
              <a:rPr lang="zh-CN" altLang="en-US" sz="3200" dirty="0"/>
              <a:t> </a:t>
            </a:r>
            <a:r>
              <a:rPr lang="en-US" altLang="zh-CN" sz="3200" dirty="0"/>
              <a:t>discussed</a:t>
            </a:r>
            <a:endParaRPr lang="en-US" sz="3200" dirty="0"/>
          </a:p>
        </p:txBody>
      </p:sp>
      <p:sp>
        <p:nvSpPr>
          <p:cNvPr id="3" name="Content Placeholder 2"/>
          <p:cNvSpPr>
            <a:spLocks noGrp="1"/>
          </p:cNvSpPr>
          <p:nvPr>
            <p:ph idx="1"/>
          </p:nvPr>
        </p:nvSpPr>
        <p:spPr/>
        <p:txBody>
          <a:bodyPr>
            <a:normAutofit/>
          </a:bodyPr>
          <a:lstStyle/>
          <a:p>
            <a:r>
              <a:rPr lang="en-US" altLang="zh-CN" dirty="0"/>
              <a:t>Batch</a:t>
            </a:r>
            <a:r>
              <a:rPr lang="zh-CN" altLang="en-US" dirty="0"/>
              <a:t> </a:t>
            </a:r>
            <a:r>
              <a:rPr lang="en-US" altLang="zh-CN" dirty="0"/>
              <a:t>processing,</a:t>
            </a:r>
            <a:r>
              <a:rPr lang="zh-CN" altLang="en-US" dirty="0"/>
              <a:t> </a:t>
            </a:r>
            <a:r>
              <a:rPr lang="en-US" altLang="zh-CN" dirty="0"/>
              <a:t>processing</a:t>
            </a:r>
            <a:r>
              <a:rPr lang="zh-CN" altLang="en-US" dirty="0"/>
              <a:t> </a:t>
            </a:r>
            <a:r>
              <a:rPr lang="en-US" altLang="zh-CN" dirty="0"/>
              <a:t>all</a:t>
            </a:r>
            <a:r>
              <a:rPr lang="zh-CN" altLang="en-US" dirty="0"/>
              <a:t> </a:t>
            </a:r>
            <a:r>
              <a:rPr lang="en-US" altLang="zh-CN" dirty="0"/>
              <a:t>data</a:t>
            </a:r>
            <a:r>
              <a:rPr lang="zh-CN" altLang="en-US" dirty="0"/>
              <a:t> </a:t>
            </a:r>
            <a:endParaRPr lang="en-US" altLang="zh-CN" dirty="0"/>
          </a:p>
          <a:p>
            <a:pPr lvl="1"/>
            <a:r>
              <a:rPr lang="en-US" altLang="zh-CN" dirty="0"/>
              <a:t>Map-Reduce</a:t>
            </a:r>
          </a:p>
          <a:p>
            <a:pPr lvl="1"/>
            <a:r>
              <a:rPr lang="en-US" altLang="zh-CN" dirty="0"/>
              <a:t>Spark</a:t>
            </a:r>
          </a:p>
          <a:p>
            <a:pPr lvl="1"/>
            <a:r>
              <a:rPr lang="en-US" altLang="zh-CN" dirty="0" err="1"/>
              <a:t>GraphLab</a:t>
            </a:r>
            <a:r>
              <a:rPr lang="zh-CN" altLang="en-US" dirty="0"/>
              <a:t> </a:t>
            </a:r>
            <a:r>
              <a:rPr lang="en-US" altLang="zh-CN" dirty="0"/>
              <a:t>/</a:t>
            </a:r>
            <a:r>
              <a:rPr lang="zh-CN" altLang="en-US" dirty="0"/>
              <a:t> </a:t>
            </a:r>
            <a:r>
              <a:rPr lang="en-US" altLang="zh-CN" dirty="0"/>
              <a:t>Gemini</a:t>
            </a:r>
          </a:p>
        </p:txBody>
      </p:sp>
      <p:grpSp>
        <p:nvGrpSpPr>
          <p:cNvPr id="4" name="组 3"/>
          <p:cNvGrpSpPr/>
          <p:nvPr/>
        </p:nvGrpSpPr>
        <p:grpSpPr>
          <a:xfrm>
            <a:off x="775355" y="4705614"/>
            <a:ext cx="7487985" cy="1688511"/>
            <a:chOff x="1060824" y="1072435"/>
            <a:chExt cx="7487985" cy="1266383"/>
          </a:xfrm>
        </p:grpSpPr>
        <p:sp>
          <p:nvSpPr>
            <p:cNvPr id="5" name="Can 24"/>
            <p:cNvSpPr/>
            <p:nvPr/>
          </p:nvSpPr>
          <p:spPr>
            <a:xfrm>
              <a:off x="1060824" y="1390800"/>
              <a:ext cx="782384" cy="618058"/>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200"/>
            </a:p>
          </p:txBody>
        </p:sp>
        <p:cxnSp>
          <p:nvCxnSpPr>
            <p:cNvPr id="6" name="Straight Arrow Connector 25"/>
            <p:cNvCxnSpPr>
              <a:stCxn id="5" idx="4"/>
              <a:endCxn id="7" idx="1"/>
            </p:cNvCxnSpPr>
            <p:nvPr/>
          </p:nvCxnSpPr>
          <p:spPr>
            <a:xfrm>
              <a:off x="1843209" y="1699829"/>
              <a:ext cx="537795"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28"/>
            <p:cNvSpPr/>
            <p:nvPr/>
          </p:nvSpPr>
          <p:spPr>
            <a:xfrm>
              <a:off x="2381004" y="1531942"/>
              <a:ext cx="910005" cy="335774"/>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200" dirty="0" err="1"/>
                <a:t>iter</a:t>
              </a:r>
              <a:r>
                <a:rPr lang="en-US" sz="2200" dirty="0"/>
                <a:t>. 1</a:t>
              </a:r>
            </a:p>
          </p:txBody>
        </p:sp>
        <p:cxnSp>
          <p:nvCxnSpPr>
            <p:cNvPr id="8" name="Straight Arrow Connector 31"/>
            <p:cNvCxnSpPr>
              <a:stCxn id="7" idx="3"/>
            </p:cNvCxnSpPr>
            <p:nvPr/>
          </p:nvCxnSpPr>
          <p:spPr>
            <a:xfrm>
              <a:off x="3291008" y="1699829"/>
              <a:ext cx="49651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36"/>
            <p:cNvCxnSpPr>
              <a:endCxn id="10" idx="1"/>
            </p:cNvCxnSpPr>
            <p:nvPr/>
          </p:nvCxnSpPr>
          <p:spPr>
            <a:xfrm flipV="1">
              <a:off x="4573316" y="1699829"/>
              <a:ext cx="537795" cy="389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38"/>
            <p:cNvSpPr/>
            <p:nvPr/>
          </p:nvSpPr>
          <p:spPr>
            <a:xfrm>
              <a:off x="5111111" y="1531942"/>
              <a:ext cx="910005" cy="335774"/>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200" dirty="0" err="1"/>
                <a:t>iter</a:t>
              </a:r>
              <a:r>
                <a:rPr lang="en-US" sz="2200" dirty="0"/>
                <a:t>. 2</a:t>
              </a:r>
            </a:p>
          </p:txBody>
        </p:sp>
        <p:cxnSp>
          <p:nvCxnSpPr>
            <p:cNvPr id="11" name="Straight Arrow Connector 41"/>
            <p:cNvCxnSpPr>
              <a:stCxn id="10" idx="3"/>
            </p:cNvCxnSpPr>
            <p:nvPr/>
          </p:nvCxnSpPr>
          <p:spPr>
            <a:xfrm>
              <a:off x="6021115" y="1699829"/>
              <a:ext cx="496518"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42"/>
            <p:cNvCxnSpPr/>
            <p:nvPr/>
          </p:nvCxnSpPr>
          <p:spPr>
            <a:xfrm>
              <a:off x="7286925" y="1703719"/>
              <a:ext cx="537795"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3" name="TextBox 43"/>
            <p:cNvSpPr txBox="1"/>
            <p:nvPr/>
          </p:nvSpPr>
          <p:spPr>
            <a:xfrm>
              <a:off x="7822132" y="1535832"/>
              <a:ext cx="726677" cy="323165"/>
            </a:xfrm>
            <a:prstGeom prst="rect">
              <a:avLst/>
            </a:prstGeom>
            <a:noFill/>
          </p:spPr>
          <p:txBody>
            <a:bodyPr wrap="square" rtlCol="0">
              <a:spAutoFit/>
            </a:bodyPr>
            <a:lstStyle/>
            <a:p>
              <a:pPr algn="ctr"/>
              <a:r>
                <a:rPr lang="en-US" sz="2200" b="1" dirty="0">
                  <a:latin typeface="Corbel"/>
                  <a:cs typeface="Corbel"/>
                </a:rPr>
                <a:t>.  .  .</a:t>
              </a:r>
            </a:p>
          </p:txBody>
        </p:sp>
        <p:sp>
          <p:nvSpPr>
            <p:cNvPr id="14" name="TextBox 50"/>
            <p:cNvSpPr txBox="1"/>
            <p:nvPr/>
          </p:nvSpPr>
          <p:spPr>
            <a:xfrm>
              <a:off x="1060824" y="2015653"/>
              <a:ext cx="800219" cy="323165"/>
            </a:xfrm>
            <a:prstGeom prst="rect">
              <a:avLst/>
            </a:prstGeom>
            <a:noFill/>
          </p:spPr>
          <p:txBody>
            <a:bodyPr wrap="none" rtlCol="0">
              <a:spAutoFit/>
            </a:bodyPr>
            <a:lstStyle/>
            <a:p>
              <a:r>
                <a:rPr lang="en-US" sz="2200" dirty="0">
                  <a:latin typeface="Corbel"/>
                  <a:cs typeface="Corbel"/>
                </a:rPr>
                <a:t>Input</a:t>
              </a:r>
            </a:p>
          </p:txBody>
        </p:sp>
        <p:sp>
          <p:nvSpPr>
            <p:cNvPr id="15" name="TextBox 51"/>
            <p:cNvSpPr txBox="1"/>
            <p:nvPr/>
          </p:nvSpPr>
          <p:spPr>
            <a:xfrm>
              <a:off x="1756633" y="1072435"/>
              <a:ext cx="737401" cy="484748"/>
            </a:xfrm>
            <a:prstGeom prst="rect">
              <a:avLst/>
            </a:prstGeom>
            <a:noFill/>
          </p:spPr>
          <p:txBody>
            <a:bodyPr wrap="none" rtlCol="0">
              <a:spAutoFit/>
            </a:bodyPr>
            <a:lstStyle/>
            <a:p>
              <a:pPr algn="ctr"/>
              <a:r>
                <a:rPr lang="en-US" sz="1800" dirty="0">
                  <a:latin typeface="Corbel"/>
                  <a:cs typeface="Corbel"/>
                </a:rPr>
                <a:t>HDFS</a:t>
              </a:r>
              <a:br>
                <a:rPr lang="en-US" sz="1800" dirty="0">
                  <a:latin typeface="Corbel"/>
                  <a:cs typeface="Corbel"/>
                </a:rPr>
              </a:br>
              <a:r>
                <a:rPr lang="en-US" sz="1800" dirty="0">
                  <a:latin typeface="Corbel"/>
                  <a:cs typeface="Corbel"/>
                </a:rPr>
                <a:t>read</a:t>
              </a:r>
            </a:p>
          </p:txBody>
        </p:sp>
        <p:sp>
          <p:nvSpPr>
            <p:cNvPr id="16" name="TextBox 52"/>
            <p:cNvSpPr txBox="1"/>
            <p:nvPr/>
          </p:nvSpPr>
          <p:spPr>
            <a:xfrm>
              <a:off x="3135113" y="1072435"/>
              <a:ext cx="737401" cy="484748"/>
            </a:xfrm>
            <a:prstGeom prst="rect">
              <a:avLst/>
            </a:prstGeom>
            <a:noFill/>
          </p:spPr>
          <p:txBody>
            <a:bodyPr wrap="none" rtlCol="0">
              <a:spAutoFit/>
            </a:bodyPr>
            <a:lstStyle/>
            <a:p>
              <a:pPr algn="ctr"/>
              <a:r>
                <a:rPr lang="en-US" sz="1800" dirty="0">
                  <a:latin typeface="Corbel"/>
                  <a:cs typeface="Corbel"/>
                </a:rPr>
                <a:t>HDFS</a:t>
              </a:r>
              <a:br>
                <a:rPr lang="en-US" sz="1800" dirty="0">
                  <a:latin typeface="Corbel"/>
                  <a:cs typeface="Corbel"/>
                </a:rPr>
              </a:br>
              <a:r>
                <a:rPr lang="en-US" sz="1800" dirty="0">
                  <a:latin typeface="Corbel"/>
                  <a:cs typeface="Corbel"/>
                </a:rPr>
                <a:t>write</a:t>
              </a:r>
            </a:p>
          </p:txBody>
        </p:sp>
        <p:sp>
          <p:nvSpPr>
            <p:cNvPr id="17" name="TextBox 53"/>
            <p:cNvSpPr txBox="1"/>
            <p:nvPr/>
          </p:nvSpPr>
          <p:spPr>
            <a:xfrm>
              <a:off x="4486580" y="1072435"/>
              <a:ext cx="737401" cy="484748"/>
            </a:xfrm>
            <a:prstGeom prst="rect">
              <a:avLst/>
            </a:prstGeom>
            <a:noFill/>
          </p:spPr>
          <p:txBody>
            <a:bodyPr wrap="none" rtlCol="0">
              <a:spAutoFit/>
            </a:bodyPr>
            <a:lstStyle/>
            <a:p>
              <a:pPr algn="ctr"/>
              <a:r>
                <a:rPr lang="en-US" sz="1800" dirty="0">
                  <a:latin typeface="Corbel"/>
                  <a:cs typeface="Corbel"/>
                </a:rPr>
                <a:t>HDFS</a:t>
              </a:r>
              <a:br>
                <a:rPr lang="en-US" sz="1800" dirty="0">
                  <a:latin typeface="Corbel"/>
                  <a:cs typeface="Corbel"/>
                </a:rPr>
              </a:br>
              <a:r>
                <a:rPr lang="en-US" sz="1800" dirty="0">
                  <a:latin typeface="Corbel"/>
                  <a:cs typeface="Corbel"/>
                </a:rPr>
                <a:t>read</a:t>
              </a:r>
            </a:p>
          </p:txBody>
        </p:sp>
        <p:sp>
          <p:nvSpPr>
            <p:cNvPr id="18" name="TextBox 54"/>
            <p:cNvSpPr txBox="1"/>
            <p:nvPr/>
          </p:nvSpPr>
          <p:spPr>
            <a:xfrm>
              <a:off x="5865446" y="1072435"/>
              <a:ext cx="737401" cy="484748"/>
            </a:xfrm>
            <a:prstGeom prst="rect">
              <a:avLst/>
            </a:prstGeom>
            <a:noFill/>
          </p:spPr>
          <p:txBody>
            <a:bodyPr wrap="none" rtlCol="0">
              <a:spAutoFit/>
            </a:bodyPr>
            <a:lstStyle/>
            <a:p>
              <a:pPr algn="ctr"/>
              <a:r>
                <a:rPr lang="en-US" sz="1800" dirty="0">
                  <a:latin typeface="Corbel"/>
                  <a:cs typeface="Corbel"/>
                </a:rPr>
                <a:t>HDFS</a:t>
              </a:r>
              <a:br>
                <a:rPr lang="en-US" sz="1800" dirty="0">
                  <a:latin typeface="Corbel"/>
                  <a:cs typeface="Corbel"/>
                </a:rPr>
              </a:br>
              <a:r>
                <a:rPr lang="en-US" sz="1800" dirty="0">
                  <a:latin typeface="Corbel"/>
                  <a:cs typeface="Corbel"/>
                </a:rPr>
                <a:t>write</a:t>
              </a:r>
            </a:p>
          </p:txBody>
        </p:sp>
        <p:grpSp>
          <p:nvGrpSpPr>
            <p:cNvPr id="19" name="Group 2"/>
            <p:cNvGrpSpPr>
              <a:grpSpLocks noChangeAspect="1"/>
            </p:cNvGrpSpPr>
            <p:nvPr/>
          </p:nvGrpSpPr>
          <p:grpSpPr>
            <a:xfrm>
              <a:off x="3787525" y="1416199"/>
              <a:ext cx="812362" cy="638369"/>
              <a:chOff x="3787526" y="1872287"/>
              <a:chExt cx="974180" cy="1020705"/>
            </a:xfrm>
          </p:grpSpPr>
          <p:sp>
            <p:nvSpPr>
              <p:cNvPr id="24" name="Can 46"/>
              <p:cNvSpPr/>
              <p:nvPr/>
            </p:nvSpPr>
            <p:spPr>
              <a:xfrm>
                <a:off x="3787526" y="1872287"/>
                <a:ext cx="782384" cy="824077"/>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200"/>
              </a:p>
            </p:txBody>
          </p:sp>
          <p:sp>
            <p:nvSpPr>
              <p:cNvPr id="25" name="Can 47"/>
              <p:cNvSpPr/>
              <p:nvPr/>
            </p:nvSpPr>
            <p:spPr>
              <a:xfrm>
                <a:off x="3882738" y="1962980"/>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200"/>
              </a:p>
            </p:txBody>
          </p:sp>
          <p:sp>
            <p:nvSpPr>
              <p:cNvPr id="26" name="Can 48"/>
              <p:cNvSpPr/>
              <p:nvPr/>
            </p:nvSpPr>
            <p:spPr>
              <a:xfrm>
                <a:off x="3979322" y="2068916"/>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200"/>
              </a:p>
            </p:txBody>
          </p:sp>
        </p:grpSp>
        <p:grpSp>
          <p:nvGrpSpPr>
            <p:cNvPr id="20" name="Group 49"/>
            <p:cNvGrpSpPr>
              <a:grpSpLocks noChangeAspect="1"/>
            </p:cNvGrpSpPr>
            <p:nvPr/>
          </p:nvGrpSpPr>
          <p:grpSpPr>
            <a:xfrm>
              <a:off x="6517633" y="1416199"/>
              <a:ext cx="812362" cy="638369"/>
              <a:chOff x="3787526" y="1872287"/>
              <a:chExt cx="974180" cy="1020705"/>
            </a:xfrm>
          </p:grpSpPr>
          <p:sp>
            <p:nvSpPr>
              <p:cNvPr id="21" name="Can 76"/>
              <p:cNvSpPr/>
              <p:nvPr/>
            </p:nvSpPr>
            <p:spPr>
              <a:xfrm>
                <a:off x="3787526" y="1872287"/>
                <a:ext cx="782384" cy="824077"/>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200"/>
              </a:p>
            </p:txBody>
          </p:sp>
          <p:sp>
            <p:nvSpPr>
              <p:cNvPr id="22" name="Can 77"/>
              <p:cNvSpPr/>
              <p:nvPr/>
            </p:nvSpPr>
            <p:spPr>
              <a:xfrm>
                <a:off x="3882738" y="1962980"/>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200"/>
              </a:p>
            </p:txBody>
          </p:sp>
          <p:sp>
            <p:nvSpPr>
              <p:cNvPr id="23" name="Can 78"/>
              <p:cNvSpPr/>
              <p:nvPr/>
            </p:nvSpPr>
            <p:spPr>
              <a:xfrm>
                <a:off x="3979322" y="2068916"/>
                <a:ext cx="782384" cy="824076"/>
              </a:xfrm>
              <a:prstGeom prst="can">
                <a:avLst/>
              </a:prstGeom>
              <a:ln>
                <a:headEnd type="none" w="med" len="med"/>
                <a:tailEnd type="none"/>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200"/>
              </a:p>
            </p:txBody>
          </p:sp>
        </p:grpSp>
      </p:grpSp>
    </p:spTree>
    <p:extLst>
      <p:ext uri="{BB962C8B-B14F-4D97-AF65-F5344CB8AC3E}">
        <p14:creationId xmlns:p14="http://schemas.microsoft.com/office/powerpoint/2010/main" val="162682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MS Reference Sans Serif"/>
                <a:cs typeface="MS Reference Sans Serif"/>
              </a:rPr>
              <a:t>ExclamationTopology</a:t>
            </a:r>
            <a:endParaRPr kumimoji="1" lang="zh-CN" altLang="en-US" dirty="0"/>
          </a:p>
        </p:txBody>
      </p:sp>
      <p:sp>
        <p:nvSpPr>
          <p:cNvPr id="3" name="内容占位符 2"/>
          <p:cNvSpPr>
            <a:spLocks noGrp="1"/>
          </p:cNvSpPr>
          <p:nvPr>
            <p:ph idx="1"/>
          </p:nvPr>
        </p:nvSpPr>
        <p:spPr>
          <a:xfrm>
            <a:off x="457200" y="1600202"/>
            <a:ext cx="8229600" cy="2728821"/>
          </a:xfrm>
        </p:spPr>
        <p:txBody>
          <a:bodyPr>
            <a:normAutofit/>
          </a:bodyPr>
          <a:lstStyle/>
          <a:p>
            <a:pPr marL="0" indent="0">
              <a:buNone/>
            </a:pPr>
            <a:r>
              <a:rPr lang="en-US" altLang="zh-CN" sz="1400" dirty="0" err="1">
                <a:latin typeface="MS Reference Sans Serif"/>
                <a:cs typeface="MS Reference Sans Serif"/>
              </a:rPr>
              <a:t>TopologyBuilder</a:t>
            </a:r>
            <a:r>
              <a:rPr lang="en-US" altLang="zh-CN" sz="1400" dirty="0">
                <a:latin typeface="MS Reference Sans Serif"/>
                <a:cs typeface="MS Reference Sans Serif"/>
              </a:rPr>
              <a:t> builder = new </a:t>
            </a:r>
            <a:r>
              <a:rPr lang="en-US" altLang="zh-CN" sz="1400" dirty="0" err="1">
                <a:latin typeface="MS Reference Sans Serif"/>
                <a:cs typeface="MS Reference Sans Serif"/>
              </a:rPr>
              <a:t>TopologyBuilder</a:t>
            </a:r>
            <a:r>
              <a:rPr lang="en-US" altLang="zh-CN" sz="1400" dirty="0">
                <a:latin typeface="MS Reference Sans Serif"/>
                <a:cs typeface="MS Reference Sans Serif"/>
              </a:rPr>
              <a:t>();</a:t>
            </a:r>
          </a:p>
          <a:p>
            <a:pPr marL="0" indent="0">
              <a:buNone/>
            </a:pPr>
            <a:r>
              <a:rPr lang="en-US" altLang="zh-CN" sz="1400" dirty="0" err="1">
                <a:latin typeface="MS Reference Sans Serif"/>
                <a:cs typeface="MS Reference Sans Serif"/>
              </a:rPr>
              <a:t>builder.setSpout</a:t>
            </a:r>
            <a:r>
              <a:rPr lang="en-US" altLang="zh-CN" sz="1400" dirty="0">
                <a:latin typeface="MS Reference Sans Serif"/>
                <a:cs typeface="MS Reference Sans Serif"/>
              </a:rPr>
              <a:t>("words", new </a:t>
            </a:r>
            <a:r>
              <a:rPr lang="en-US" altLang="zh-CN" sz="1400" dirty="0" err="1">
                <a:latin typeface="MS Reference Sans Serif"/>
                <a:cs typeface="MS Reference Sans Serif"/>
              </a:rPr>
              <a:t>TestWordSpout</a:t>
            </a:r>
            <a:r>
              <a:rPr lang="en-US" altLang="zh-CN" sz="1400" dirty="0">
                <a:latin typeface="MS Reference Sans Serif"/>
                <a:cs typeface="MS Reference Sans Serif"/>
              </a:rPr>
              <a:t>(), 10); </a:t>
            </a:r>
          </a:p>
          <a:p>
            <a:pPr marL="0" indent="0">
              <a:buNone/>
            </a:pPr>
            <a:r>
              <a:rPr lang="en-US" altLang="zh-CN" sz="1400" dirty="0" err="1">
                <a:latin typeface="MS Reference Sans Serif"/>
                <a:cs typeface="MS Reference Sans Serif"/>
              </a:rPr>
              <a:t>builder.setBolt</a:t>
            </a:r>
            <a:r>
              <a:rPr lang="en-US" altLang="zh-CN" sz="1400" dirty="0">
                <a:latin typeface="MS Reference Sans Serif"/>
                <a:cs typeface="MS Reference Sans Serif"/>
              </a:rPr>
              <a:t>("exclaim1", new </a:t>
            </a:r>
            <a:r>
              <a:rPr lang="en-US" altLang="zh-CN" sz="1400" dirty="0" err="1">
                <a:latin typeface="MS Reference Sans Serif"/>
                <a:cs typeface="MS Reference Sans Serif"/>
              </a:rPr>
              <a:t>ExclamationBolt</a:t>
            </a:r>
            <a:r>
              <a:rPr lang="en-US" altLang="zh-CN" sz="1400" dirty="0">
                <a:latin typeface="MS Reference Sans Serif"/>
                <a:cs typeface="MS Reference Sans Serif"/>
              </a:rPr>
              <a:t>(), 3) .</a:t>
            </a:r>
            <a:r>
              <a:rPr lang="en-US" altLang="zh-CN" sz="1400" dirty="0" err="1">
                <a:latin typeface="MS Reference Sans Serif"/>
                <a:cs typeface="MS Reference Sans Serif"/>
              </a:rPr>
              <a:t>shuffleGrouping</a:t>
            </a:r>
            <a:r>
              <a:rPr lang="en-US" altLang="zh-CN" sz="1400" dirty="0">
                <a:latin typeface="MS Reference Sans Serif"/>
                <a:cs typeface="MS Reference Sans Serif"/>
              </a:rPr>
              <a:t>("words"); </a:t>
            </a:r>
          </a:p>
          <a:p>
            <a:pPr marL="0" indent="0">
              <a:buNone/>
            </a:pPr>
            <a:r>
              <a:rPr lang="en-US" altLang="zh-CN" sz="1400" dirty="0" err="1">
                <a:latin typeface="MS Reference Sans Serif"/>
                <a:cs typeface="MS Reference Sans Serif"/>
              </a:rPr>
              <a:t>builder.setBolt</a:t>
            </a:r>
            <a:r>
              <a:rPr lang="en-US" altLang="zh-CN" sz="1400" dirty="0">
                <a:latin typeface="MS Reference Sans Serif"/>
                <a:cs typeface="MS Reference Sans Serif"/>
              </a:rPr>
              <a:t>("exclaim2", new </a:t>
            </a:r>
            <a:r>
              <a:rPr lang="en-US" altLang="zh-CN" sz="1400" dirty="0" err="1">
                <a:latin typeface="MS Reference Sans Serif"/>
                <a:cs typeface="MS Reference Sans Serif"/>
              </a:rPr>
              <a:t>ExclamationBolt</a:t>
            </a:r>
            <a:r>
              <a:rPr lang="en-US" altLang="zh-CN" sz="1400" dirty="0">
                <a:latin typeface="MS Reference Sans Serif"/>
                <a:cs typeface="MS Reference Sans Serif"/>
              </a:rPr>
              <a:t>(), 2) .</a:t>
            </a:r>
            <a:r>
              <a:rPr lang="en-US" altLang="zh-CN" sz="1400" dirty="0" err="1">
                <a:latin typeface="MS Reference Sans Serif"/>
                <a:cs typeface="MS Reference Sans Serif"/>
              </a:rPr>
              <a:t>shuffleGrouping</a:t>
            </a:r>
            <a:r>
              <a:rPr lang="en-US" altLang="zh-CN" sz="1400" dirty="0">
                <a:latin typeface="MS Reference Sans Serif"/>
                <a:cs typeface="MS Reference Sans Serif"/>
              </a:rPr>
              <a:t>("exclaim1");</a:t>
            </a:r>
            <a:endParaRPr kumimoji="1" lang="zh-CN" altLang="en-US" sz="1400" dirty="0">
              <a:latin typeface="MS Reference Sans Serif"/>
              <a:cs typeface="MS Reference Sans Serif"/>
            </a:endParaRPr>
          </a:p>
        </p:txBody>
      </p:sp>
    </p:spTree>
    <p:extLst>
      <p:ext uri="{BB962C8B-B14F-4D97-AF65-F5344CB8AC3E}">
        <p14:creationId xmlns:p14="http://schemas.microsoft.com/office/powerpoint/2010/main" val="3865729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TestWordSpout</a:t>
            </a:r>
            <a:endParaRPr kumimoji="1" lang="zh-CN" altLang="en-US" dirty="0"/>
          </a:p>
        </p:txBody>
      </p:sp>
      <p:sp>
        <p:nvSpPr>
          <p:cNvPr id="4" name="矩形 3"/>
          <p:cNvSpPr/>
          <p:nvPr/>
        </p:nvSpPr>
        <p:spPr>
          <a:xfrm>
            <a:off x="457201" y="2506901"/>
            <a:ext cx="7964685" cy="2031325"/>
          </a:xfrm>
          <a:prstGeom prst="rect">
            <a:avLst/>
          </a:prstGeom>
        </p:spPr>
        <p:txBody>
          <a:bodyPr wrap="square">
            <a:spAutoFit/>
          </a:bodyPr>
          <a:lstStyle/>
          <a:p>
            <a:r>
              <a:rPr lang="fi-FI" altLang="zh-CN" dirty="0" err="1"/>
              <a:t>public</a:t>
            </a:r>
            <a:r>
              <a:rPr lang="fi-FI" altLang="zh-CN" dirty="0"/>
              <a:t> </a:t>
            </a:r>
            <a:r>
              <a:rPr lang="fi-FI" altLang="zh-CN" dirty="0" err="1"/>
              <a:t>void</a:t>
            </a:r>
            <a:r>
              <a:rPr lang="fi-FI" altLang="zh-CN" dirty="0"/>
              <a:t> </a:t>
            </a:r>
            <a:r>
              <a:rPr lang="fi-FI" altLang="zh-CN" dirty="0" err="1"/>
              <a:t>nextTuple</a:t>
            </a:r>
            <a:r>
              <a:rPr lang="fi-FI" altLang="zh-CN" dirty="0"/>
              <a:t>() </a:t>
            </a:r>
          </a:p>
          <a:p>
            <a:r>
              <a:rPr lang="nl-NL" altLang="zh-CN" dirty="0"/>
              <a:t>{ </a:t>
            </a:r>
            <a:r>
              <a:rPr lang="nl-NL" altLang="zh-CN" dirty="0" err="1"/>
              <a:t>Utils.sleep</a:t>
            </a:r>
            <a:r>
              <a:rPr lang="nl-NL" altLang="zh-CN" dirty="0"/>
              <a:t>(100); </a:t>
            </a:r>
          </a:p>
          <a:p>
            <a:r>
              <a:rPr lang="nl-NL" altLang="zh-CN" dirty="0" err="1"/>
              <a:t>final</a:t>
            </a:r>
            <a:r>
              <a:rPr lang="nl-NL" altLang="zh-CN" dirty="0"/>
              <a:t> String[] </a:t>
            </a:r>
            <a:r>
              <a:rPr lang="nl-NL" altLang="zh-CN" dirty="0" err="1"/>
              <a:t>words</a:t>
            </a:r>
            <a:r>
              <a:rPr lang="nl-NL" altLang="zh-CN" dirty="0"/>
              <a:t> = new String[] {"</a:t>
            </a:r>
            <a:r>
              <a:rPr lang="nl-NL" altLang="zh-CN" dirty="0" err="1"/>
              <a:t>nathan</a:t>
            </a:r>
            <a:r>
              <a:rPr lang="nl-NL" altLang="zh-CN" dirty="0"/>
              <a:t>", "</a:t>
            </a:r>
            <a:r>
              <a:rPr lang="nl-NL" altLang="zh-CN" dirty="0" err="1"/>
              <a:t>mike</a:t>
            </a:r>
            <a:r>
              <a:rPr lang="nl-NL" altLang="zh-CN" dirty="0"/>
              <a:t>", "</a:t>
            </a:r>
            <a:r>
              <a:rPr lang="nl-NL" altLang="zh-CN" dirty="0" err="1"/>
              <a:t>jackson</a:t>
            </a:r>
            <a:r>
              <a:rPr lang="nl-NL" altLang="zh-CN" dirty="0"/>
              <a:t>", "</a:t>
            </a:r>
            <a:r>
              <a:rPr lang="nl-NL" altLang="zh-CN" dirty="0" err="1"/>
              <a:t>golda</a:t>
            </a:r>
            <a:r>
              <a:rPr lang="nl-NL" altLang="zh-CN" dirty="0"/>
              <a:t>", "</a:t>
            </a:r>
            <a:r>
              <a:rPr lang="nl-NL" altLang="zh-CN" dirty="0" err="1"/>
              <a:t>bertels</a:t>
            </a:r>
            <a:r>
              <a:rPr lang="nl-NL" altLang="zh-CN" dirty="0"/>
              <a:t>"}; </a:t>
            </a:r>
          </a:p>
          <a:p>
            <a:r>
              <a:rPr lang="nl-NL" altLang="zh-CN" dirty="0" err="1"/>
              <a:t>final</a:t>
            </a:r>
            <a:r>
              <a:rPr lang="nl-NL" altLang="zh-CN" dirty="0"/>
              <a:t> Random rand = new Random(); </a:t>
            </a:r>
          </a:p>
          <a:p>
            <a:r>
              <a:rPr lang="nl-NL" altLang="zh-CN" dirty="0" err="1"/>
              <a:t>final</a:t>
            </a:r>
            <a:r>
              <a:rPr lang="nl-NL" altLang="zh-CN" dirty="0"/>
              <a:t> String word = </a:t>
            </a:r>
            <a:r>
              <a:rPr lang="nl-NL" altLang="zh-CN" dirty="0" err="1"/>
              <a:t>words</a:t>
            </a:r>
            <a:r>
              <a:rPr lang="nl-NL" altLang="zh-CN" dirty="0"/>
              <a:t>[</a:t>
            </a:r>
            <a:r>
              <a:rPr lang="nl-NL" altLang="zh-CN" dirty="0" err="1"/>
              <a:t>rand.nextInt</a:t>
            </a:r>
            <a:r>
              <a:rPr lang="nl-NL" altLang="zh-CN" dirty="0"/>
              <a:t>(</a:t>
            </a:r>
            <a:r>
              <a:rPr lang="nl-NL" altLang="zh-CN" dirty="0" err="1"/>
              <a:t>words.length</a:t>
            </a:r>
            <a:r>
              <a:rPr lang="nl-NL" altLang="zh-CN" dirty="0"/>
              <a:t>)]; </a:t>
            </a:r>
          </a:p>
          <a:p>
            <a:r>
              <a:rPr lang="nl-NL" altLang="zh-CN" dirty="0"/>
              <a:t>_</a:t>
            </a:r>
            <a:r>
              <a:rPr lang="nl-NL" altLang="zh-CN" dirty="0" err="1"/>
              <a:t>collector.emit</a:t>
            </a:r>
            <a:r>
              <a:rPr lang="nl-NL" altLang="zh-CN" dirty="0"/>
              <a:t>(new </a:t>
            </a:r>
            <a:r>
              <a:rPr lang="nl-NL" altLang="zh-CN" dirty="0" err="1"/>
              <a:t>Values</a:t>
            </a:r>
            <a:r>
              <a:rPr lang="nl-NL" altLang="zh-CN" dirty="0"/>
              <a:t>(word)); </a:t>
            </a:r>
          </a:p>
          <a:p>
            <a:r>
              <a:rPr lang="nl-NL" altLang="zh-CN" dirty="0"/>
              <a:t>}</a:t>
            </a:r>
            <a:endParaRPr lang="zh-CN" altLang="en-US" dirty="0"/>
          </a:p>
        </p:txBody>
      </p:sp>
    </p:spTree>
    <p:extLst>
      <p:ext uri="{BB962C8B-B14F-4D97-AF65-F5344CB8AC3E}">
        <p14:creationId xmlns:p14="http://schemas.microsoft.com/office/powerpoint/2010/main" val="3853298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ExclamationBolt</a:t>
            </a:r>
            <a:endParaRPr kumimoji="1" lang="zh-CN" altLang="en-US" dirty="0"/>
          </a:p>
        </p:txBody>
      </p:sp>
      <p:sp>
        <p:nvSpPr>
          <p:cNvPr id="4" name="矩形 3"/>
          <p:cNvSpPr/>
          <p:nvPr/>
        </p:nvSpPr>
        <p:spPr>
          <a:xfrm>
            <a:off x="254232" y="1417640"/>
            <a:ext cx="8432568" cy="2585323"/>
          </a:xfrm>
          <a:prstGeom prst="rect">
            <a:avLst/>
          </a:prstGeom>
        </p:spPr>
        <p:txBody>
          <a:bodyPr wrap="square">
            <a:spAutoFit/>
          </a:bodyPr>
          <a:lstStyle/>
          <a:p>
            <a:endParaRPr lang="en-US" altLang="zh-CN" dirty="0"/>
          </a:p>
          <a:p>
            <a:r>
              <a:rPr lang="en-US" altLang="zh-CN" dirty="0"/>
              <a:t>public void execute(Tuple tuple) {</a:t>
            </a:r>
          </a:p>
          <a:p>
            <a:r>
              <a:rPr lang="en-US" altLang="zh-CN" dirty="0"/>
              <a:t>    _</a:t>
            </a:r>
            <a:r>
              <a:rPr lang="en-US" altLang="zh-CN" dirty="0" err="1"/>
              <a:t>collector.emit</a:t>
            </a:r>
            <a:r>
              <a:rPr lang="en-US" altLang="zh-CN" dirty="0"/>
              <a:t>(tuple, new Values(</a:t>
            </a:r>
            <a:r>
              <a:rPr lang="en-US" altLang="zh-CN" dirty="0" err="1"/>
              <a:t>tuple.getString</a:t>
            </a:r>
            <a:r>
              <a:rPr lang="en-US" altLang="zh-CN" dirty="0"/>
              <a:t>(0) + "!!!"));</a:t>
            </a:r>
          </a:p>
          <a:p>
            <a:r>
              <a:rPr lang="en-US" altLang="zh-CN" dirty="0"/>
              <a:t>    _</a:t>
            </a:r>
            <a:r>
              <a:rPr lang="en-US" altLang="zh-CN" dirty="0" err="1"/>
              <a:t>collector.ack</a:t>
            </a:r>
            <a:r>
              <a:rPr lang="en-US" altLang="zh-CN" dirty="0"/>
              <a:t>(tuple);</a:t>
            </a:r>
          </a:p>
          <a:p>
            <a:r>
              <a:rPr lang="en-US" altLang="zh-CN" dirty="0"/>
              <a:t>}</a:t>
            </a:r>
          </a:p>
          <a:p>
            <a:endParaRPr lang="en-US" altLang="zh-CN" dirty="0"/>
          </a:p>
          <a:p>
            <a:r>
              <a:rPr lang="en-US" altLang="zh-CN" dirty="0"/>
              <a:t>public void </a:t>
            </a:r>
            <a:r>
              <a:rPr lang="en-US" altLang="zh-CN" dirty="0" err="1"/>
              <a:t>declareOutputFields</a:t>
            </a:r>
            <a:r>
              <a:rPr lang="en-US" altLang="zh-CN" dirty="0"/>
              <a:t>(</a:t>
            </a:r>
            <a:r>
              <a:rPr lang="en-US" altLang="zh-CN" dirty="0" err="1"/>
              <a:t>OutputFieldsDeclarer</a:t>
            </a:r>
            <a:r>
              <a:rPr lang="en-US" altLang="zh-CN" dirty="0"/>
              <a:t> declarer) {</a:t>
            </a:r>
          </a:p>
          <a:p>
            <a:r>
              <a:rPr lang="en-US" altLang="zh-CN" dirty="0"/>
              <a:t>    </a:t>
            </a:r>
            <a:r>
              <a:rPr lang="en-US" altLang="zh-CN" dirty="0" err="1"/>
              <a:t>declarer.declare</a:t>
            </a:r>
            <a:r>
              <a:rPr lang="en-US" altLang="zh-CN" dirty="0"/>
              <a:t>(new Fields("word"));</a:t>
            </a:r>
          </a:p>
          <a:p>
            <a:r>
              <a:rPr lang="en-US" altLang="zh-CN" dirty="0"/>
              <a:t>}</a:t>
            </a:r>
          </a:p>
        </p:txBody>
      </p:sp>
    </p:spTree>
    <p:extLst>
      <p:ext uri="{BB962C8B-B14F-4D97-AF65-F5344CB8AC3E}">
        <p14:creationId xmlns:p14="http://schemas.microsoft.com/office/powerpoint/2010/main" val="825940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WordCount</a:t>
            </a:r>
            <a:endParaRPr kumimoji="1" lang="zh-CN" altLang="en-US" dirty="0"/>
          </a:p>
        </p:txBody>
      </p:sp>
      <p:pic>
        <p:nvPicPr>
          <p:cNvPr id="5" name="图片 4"/>
          <p:cNvPicPr>
            <a:picLocks noChangeAspect="1"/>
          </p:cNvPicPr>
          <p:nvPr/>
        </p:nvPicPr>
        <p:blipFill>
          <a:blip r:embed="rId2"/>
          <a:stretch>
            <a:fillRect/>
          </a:stretch>
        </p:blipFill>
        <p:spPr>
          <a:xfrm>
            <a:off x="1707284" y="1417640"/>
            <a:ext cx="5888194" cy="5440360"/>
          </a:xfrm>
          <a:prstGeom prst="rect">
            <a:avLst/>
          </a:prstGeom>
        </p:spPr>
      </p:pic>
    </p:spTree>
    <p:extLst>
      <p:ext uri="{BB962C8B-B14F-4D97-AF65-F5344CB8AC3E}">
        <p14:creationId xmlns:p14="http://schemas.microsoft.com/office/powerpoint/2010/main" val="886145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Running Storm</a:t>
            </a:r>
            <a:endParaRPr kumimoji="1" lang="zh-CN" altLang="en-US" dirty="0"/>
          </a:p>
        </p:txBody>
      </p:sp>
      <p:pic>
        <p:nvPicPr>
          <p:cNvPr id="4" name="图片 3"/>
          <p:cNvPicPr>
            <a:picLocks noChangeAspect="1"/>
          </p:cNvPicPr>
          <p:nvPr/>
        </p:nvPicPr>
        <p:blipFill>
          <a:blip r:embed="rId2"/>
          <a:stretch>
            <a:fillRect/>
          </a:stretch>
        </p:blipFill>
        <p:spPr>
          <a:xfrm>
            <a:off x="0" y="2048934"/>
            <a:ext cx="9144000" cy="2738465"/>
          </a:xfrm>
          <a:prstGeom prst="rect">
            <a:avLst/>
          </a:prstGeom>
        </p:spPr>
      </p:pic>
    </p:spTree>
    <p:extLst>
      <p:ext uri="{BB962C8B-B14F-4D97-AF65-F5344CB8AC3E}">
        <p14:creationId xmlns:p14="http://schemas.microsoft.com/office/powerpoint/2010/main" val="2092231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Stream processing-</a:t>
            </a:r>
            <a:r>
              <a:rPr kumimoji="1" lang="zh-CN" altLang="en-US" dirty="0"/>
              <a:t> </a:t>
            </a:r>
            <a:r>
              <a:rPr kumimoji="1" lang="en-US" altLang="zh-CN" dirty="0"/>
              <a:t>fault tolerance</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694818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8318C-9DB7-FC48-86B1-D9786D5C928D}"/>
              </a:ext>
            </a:extLst>
          </p:cNvPr>
          <p:cNvSpPr>
            <a:spLocks noGrp="1"/>
          </p:cNvSpPr>
          <p:nvPr>
            <p:ph type="title"/>
          </p:nvPr>
        </p:nvSpPr>
        <p:spPr/>
        <p:txBody>
          <a:bodyPr/>
          <a:lstStyle/>
          <a:p>
            <a:r>
              <a:rPr kumimoji="1" lang="en-US" altLang="zh-CN" dirty="0"/>
              <a:t>Different fault tolerance levels </a:t>
            </a:r>
            <a:endParaRPr kumimoji="1" lang="zh-CN" altLang="en-US" dirty="0"/>
          </a:p>
        </p:txBody>
      </p:sp>
      <p:pic>
        <p:nvPicPr>
          <p:cNvPr id="4" name="图片 3">
            <a:extLst>
              <a:ext uri="{FF2B5EF4-FFF2-40B4-BE49-F238E27FC236}">
                <a16:creationId xmlns:a16="http://schemas.microsoft.com/office/drawing/2014/main" id="{5DD4EB3A-AA04-FC47-A491-CDD5906E0EA1}"/>
              </a:ext>
            </a:extLst>
          </p:cNvPr>
          <p:cNvPicPr>
            <a:picLocks noChangeAspect="1"/>
          </p:cNvPicPr>
          <p:nvPr/>
        </p:nvPicPr>
        <p:blipFill rotWithShape="1">
          <a:blip r:embed="rId2"/>
          <a:srcRect l="1012" t="16389" r="127" b="-16389"/>
          <a:stretch/>
        </p:blipFill>
        <p:spPr>
          <a:xfrm>
            <a:off x="104173" y="2514892"/>
            <a:ext cx="9039827" cy="5084913"/>
          </a:xfrm>
          <a:prstGeom prst="rect">
            <a:avLst/>
          </a:prstGeom>
        </p:spPr>
      </p:pic>
      <p:sp>
        <p:nvSpPr>
          <p:cNvPr id="5" name="文本框 4">
            <a:extLst>
              <a:ext uri="{FF2B5EF4-FFF2-40B4-BE49-F238E27FC236}">
                <a16:creationId xmlns:a16="http://schemas.microsoft.com/office/drawing/2014/main" id="{0886F5DD-E863-1248-BF93-6FFE84C37080}"/>
              </a:ext>
            </a:extLst>
          </p:cNvPr>
          <p:cNvSpPr txBox="1"/>
          <p:nvPr/>
        </p:nvSpPr>
        <p:spPr>
          <a:xfrm>
            <a:off x="6551271" y="3090446"/>
            <a:ext cx="1643605" cy="338554"/>
          </a:xfrm>
          <a:prstGeom prst="rect">
            <a:avLst/>
          </a:prstGeom>
          <a:noFill/>
        </p:spPr>
        <p:txBody>
          <a:bodyPr wrap="square" rtlCol="0">
            <a:spAutoFit/>
          </a:bodyPr>
          <a:lstStyle/>
          <a:p>
            <a:r>
              <a:rPr kumimoji="1" lang="en-US" altLang="zh-CN" sz="1600" dirty="0"/>
              <a:t>AT_MOST_ONCE</a:t>
            </a:r>
            <a:endParaRPr kumimoji="1" lang="zh-CN" altLang="en-US" sz="1600" dirty="0"/>
          </a:p>
        </p:txBody>
      </p:sp>
      <p:sp>
        <p:nvSpPr>
          <p:cNvPr id="6" name="矩形 5">
            <a:extLst>
              <a:ext uri="{FF2B5EF4-FFF2-40B4-BE49-F238E27FC236}">
                <a16:creationId xmlns:a16="http://schemas.microsoft.com/office/drawing/2014/main" id="{00C60BF0-B4A0-3E42-BF5A-1F5577CE9F08}"/>
              </a:ext>
            </a:extLst>
          </p:cNvPr>
          <p:cNvSpPr/>
          <p:nvPr/>
        </p:nvSpPr>
        <p:spPr>
          <a:xfrm>
            <a:off x="0" y="1704655"/>
            <a:ext cx="8484243" cy="523220"/>
          </a:xfrm>
          <a:prstGeom prst="rect">
            <a:avLst/>
          </a:prstGeom>
        </p:spPr>
        <p:txBody>
          <a:bodyPr wrap="square">
            <a:spAutoFit/>
          </a:bodyPr>
          <a:lstStyle/>
          <a:p>
            <a:pPr lvl="1"/>
            <a:r>
              <a:rPr kumimoji="1" lang="en-US" altLang="zh-CN" sz="2800" dirty="0"/>
              <a:t>At</a:t>
            </a:r>
            <a:r>
              <a:rPr kumimoji="1" lang="zh-CN" altLang="en-US" sz="2800" dirty="0"/>
              <a:t> </a:t>
            </a:r>
            <a:r>
              <a:rPr kumimoji="1" lang="en-US" altLang="zh-CN" sz="2800" dirty="0"/>
              <a:t>most</a:t>
            </a:r>
            <a:r>
              <a:rPr kumimoji="1" lang="zh-CN" altLang="en-US" sz="2800" dirty="0"/>
              <a:t> </a:t>
            </a:r>
            <a:r>
              <a:rPr kumimoji="1" lang="en-US" altLang="zh-CN" sz="2800" dirty="0"/>
              <a:t>once, At</a:t>
            </a:r>
            <a:r>
              <a:rPr kumimoji="1" lang="zh-CN" altLang="en-US" sz="2800" dirty="0"/>
              <a:t> </a:t>
            </a:r>
            <a:r>
              <a:rPr kumimoji="1" lang="en-US" altLang="zh-CN" sz="2800" dirty="0"/>
              <a:t>least</a:t>
            </a:r>
            <a:r>
              <a:rPr kumimoji="1" lang="zh-CN" altLang="en-US" sz="2800" dirty="0"/>
              <a:t> </a:t>
            </a:r>
            <a:r>
              <a:rPr kumimoji="1" lang="en-US" altLang="zh-CN" sz="2800" dirty="0"/>
              <a:t>once, Exactly</a:t>
            </a:r>
            <a:r>
              <a:rPr kumimoji="1" lang="zh-CN" altLang="en-US" sz="2800" dirty="0"/>
              <a:t> </a:t>
            </a:r>
            <a:r>
              <a:rPr kumimoji="1" lang="en-US" altLang="zh-CN" sz="2800" dirty="0"/>
              <a:t>once</a:t>
            </a:r>
            <a:endParaRPr kumimoji="1" lang="zh-CN" altLang="en-US" sz="2800" dirty="0"/>
          </a:p>
        </p:txBody>
      </p:sp>
    </p:spTree>
    <p:extLst>
      <p:ext uri="{BB962C8B-B14F-4D97-AF65-F5344CB8AC3E}">
        <p14:creationId xmlns:p14="http://schemas.microsoft.com/office/powerpoint/2010/main" val="1130457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5F0B3-4E26-074F-B564-13D283E480C2}"/>
              </a:ext>
            </a:extLst>
          </p:cNvPr>
          <p:cNvSpPr>
            <a:spLocks noGrp="1"/>
          </p:cNvSpPr>
          <p:nvPr>
            <p:ph type="title"/>
          </p:nvPr>
        </p:nvSpPr>
        <p:spPr/>
        <p:txBody>
          <a:bodyPr>
            <a:normAutofit fontScale="90000"/>
          </a:bodyPr>
          <a:lstStyle/>
          <a:p>
            <a:r>
              <a:rPr kumimoji="1" lang="en-US" altLang="zh-CN" dirty="0"/>
              <a:t>Fault tolerance in Stream Processing</a:t>
            </a:r>
            <a:endParaRPr kumimoji="1" lang="zh-CN" altLang="en-US" dirty="0"/>
          </a:p>
        </p:txBody>
      </p:sp>
      <p:sp>
        <p:nvSpPr>
          <p:cNvPr id="3" name="内容占位符 2">
            <a:extLst>
              <a:ext uri="{FF2B5EF4-FFF2-40B4-BE49-F238E27FC236}">
                <a16:creationId xmlns:a16="http://schemas.microsoft.com/office/drawing/2014/main" id="{A76690F6-4ABD-384A-B960-1A6BCDB2B820}"/>
              </a:ext>
            </a:extLst>
          </p:cNvPr>
          <p:cNvSpPr>
            <a:spLocks noGrp="1"/>
          </p:cNvSpPr>
          <p:nvPr>
            <p:ph idx="1"/>
          </p:nvPr>
        </p:nvSpPr>
        <p:spPr/>
        <p:txBody>
          <a:bodyPr/>
          <a:lstStyle/>
          <a:p>
            <a:r>
              <a:rPr kumimoji="1" lang="en-US" altLang="zh-CN" dirty="0"/>
              <a:t>Per element processing(at least once) - Storm</a:t>
            </a:r>
          </a:p>
          <a:p>
            <a:r>
              <a:rPr kumimoji="1" lang="en-US" altLang="zh-CN" dirty="0"/>
              <a:t>Mini-batch(Exactly once) – </a:t>
            </a:r>
            <a:r>
              <a:rPr kumimoji="1" lang="en-US" altLang="zh-CN" dirty="0" err="1"/>
              <a:t>SparkStream</a:t>
            </a:r>
            <a:endParaRPr kumimoji="1" lang="en-US" altLang="zh-CN" dirty="0"/>
          </a:p>
          <a:p>
            <a:r>
              <a:rPr kumimoji="1" lang="en-US" altLang="zh-CN" dirty="0"/>
              <a:t>Per element processing(Exactly once) - </a:t>
            </a:r>
            <a:r>
              <a:rPr kumimoji="1" lang="en-US" altLang="zh-CN" dirty="0" err="1"/>
              <a:t>Flink</a:t>
            </a:r>
            <a:r>
              <a:rPr kumimoji="1" lang="en-US" altLang="zh-CN" dirty="0"/>
              <a:t> </a:t>
            </a:r>
            <a:endParaRPr kumimoji="1" lang="zh-CN" altLang="en-US" dirty="0"/>
          </a:p>
        </p:txBody>
      </p:sp>
    </p:spTree>
    <p:extLst>
      <p:ext uri="{BB962C8B-B14F-4D97-AF65-F5344CB8AC3E}">
        <p14:creationId xmlns:p14="http://schemas.microsoft.com/office/powerpoint/2010/main" val="1994628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Fault tolerance in Storm</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99960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Fault tolerance in Storm</a:t>
            </a:r>
            <a:endParaRPr kumimoji="1" lang="zh-CN" altLang="en-US" dirty="0"/>
          </a:p>
        </p:txBody>
      </p:sp>
      <p:pic>
        <p:nvPicPr>
          <p:cNvPr id="4" name="图片 3"/>
          <p:cNvPicPr>
            <a:picLocks noChangeAspect="1"/>
          </p:cNvPicPr>
          <p:nvPr/>
        </p:nvPicPr>
        <p:blipFill>
          <a:blip r:embed="rId3"/>
          <a:stretch>
            <a:fillRect/>
          </a:stretch>
        </p:blipFill>
        <p:spPr>
          <a:xfrm>
            <a:off x="4762366" y="1648217"/>
            <a:ext cx="4221187" cy="4604932"/>
          </a:xfrm>
          <a:prstGeom prst="rect">
            <a:avLst/>
          </a:prstGeom>
        </p:spPr>
      </p:pic>
      <p:sp>
        <p:nvSpPr>
          <p:cNvPr id="3" name="矩形 2"/>
          <p:cNvSpPr/>
          <p:nvPr/>
        </p:nvSpPr>
        <p:spPr>
          <a:xfrm>
            <a:off x="0" y="1539786"/>
            <a:ext cx="5269538" cy="3108543"/>
          </a:xfrm>
          <a:prstGeom prst="rect">
            <a:avLst/>
          </a:prstGeom>
        </p:spPr>
        <p:txBody>
          <a:bodyPr wrap="square">
            <a:spAutoFit/>
          </a:bodyPr>
          <a:lstStyle/>
          <a:p>
            <a:pPr marL="285750" indent="-285750">
              <a:buFont typeface="Arial"/>
              <a:buChar char="•"/>
            </a:pPr>
            <a:r>
              <a:rPr kumimoji="1" lang="en-US" altLang="zh-CN" sz="2800" dirty="0"/>
              <a:t>All three levels are supported, but EXACTLY_ONCE is supported with a higher level interface( </a:t>
            </a:r>
            <a:r>
              <a:rPr kumimoji="1" lang="en-US" altLang="zh-CN" sz="2800" dirty="0" err="1"/>
              <a:t>Storm_Trident</a:t>
            </a:r>
            <a:r>
              <a:rPr kumimoji="1" lang="en-US" altLang="zh-CN" sz="2800" dirty="0"/>
              <a:t>) </a:t>
            </a:r>
          </a:p>
          <a:p>
            <a:pPr marL="285750" indent="-285750">
              <a:buFont typeface="Arial"/>
              <a:buChar char="•"/>
            </a:pPr>
            <a:endParaRPr kumimoji="1" lang="en-US" altLang="zh-CN" sz="2800" dirty="0"/>
          </a:p>
          <a:p>
            <a:pPr marL="285750" indent="-285750">
              <a:buFont typeface="Arial"/>
              <a:buChar char="•"/>
            </a:pPr>
            <a:r>
              <a:rPr kumimoji="1" lang="en-US" altLang="zh-CN" sz="2800" dirty="0"/>
              <a:t>Let’s see how to support AT_LEAST_ONCE</a:t>
            </a:r>
            <a:endParaRPr lang="zh-CN" altLang="en-US" sz="2800" dirty="0"/>
          </a:p>
        </p:txBody>
      </p:sp>
    </p:spTree>
    <p:extLst>
      <p:ext uri="{BB962C8B-B14F-4D97-AF65-F5344CB8AC3E}">
        <p14:creationId xmlns:p14="http://schemas.microsoft.com/office/powerpoint/2010/main" val="49051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Low Latency Demand : Fraud</a:t>
            </a:r>
            <a:r>
              <a:rPr lang="zh-CN" altLang="en-US" dirty="0"/>
              <a:t> </a:t>
            </a:r>
            <a:r>
              <a:rPr lang="en-US" altLang="zh-CN" dirty="0"/>
              <a:t>detection</a:t>
            </a:r>
            <a:endParaRPr lang="en-US" dirty="0"/>
          </a:p>
        </p:txBody>
      </p:sp>
      <p:pic>
        <p:nvPicPr>
          <p:cNvPr id="5" name="图片 4"/>
          <p:cNvPicPr>
            <a:picLocks noChangeAspect="1"/>
          </p:cNvPicPr>
          <p:nvPr/>
        </p:nvPicPr>
        <p:blipFill>
          <a:blip r:embed="rId3"/>
          <a:stretch>
            <a:fillRect/>
          </a:stretch>
        </p:blipFill>
        <p:spPr>
          <a:xfrm>
            <a:off x="928687" y="1590675"/>
            <a:ext cx="2628900" cy="3048000"/>
          </a:xfrm>
          <a:prstGeom prst="rect">
            <a:avLst/>
          </a:prstGeom>
        </p:spPr>
      </p:pic>
      <p:pic>
        <p:nvPicPr>
          <p:cNvPr id="6" name="图片 5"/>
          <p:cNvPicPr>
            <a:picLocks noChangeAspect="1"/>
          </p:cNvPicPr>
          <p:nvPr/>
        </p:nvPicPr>
        <p:blipFill>
          <a:blip r:embed="rId4"/>
          <a:stretch>
            <a:fillRect/>
          </a:stretch>
        </p:blipFill>
        <p:spPr>
          <a:xfrm>
            <a:off x="5481637" y="1590675"/>
            <a:ext cx="1833563" cy="2709048"/>
          </a:xfrm>
          <a:prstGeom prst="rect">
            <a:avLst/>
          </a:prstGeom>
        </p:spPr>
      </p:pic>
      <p:sp>
        <p:nvSpPr>
          <p:cNvPr id="7" name="TextBox 50"/>
          <p:cNvSpPr txBox="1"/>
          <p:nvPr/>
        </p:nvSpPr>
        <p:spPr>
          <a:xfrm>
            <a:off x="509906" y="5034551"/>
            <a:ext cx="3466462" cy="430887"/>
          </a:xfrm>
          <a:prstGeom prst="rect">
            <a:avLst/>
          </a:prstGeom>
          <a:noFill/>
        </p:spPr>
        <p:txBody>
          <a:bodyPr wrap="none" rtlCol="0">
            <a:spAutoFit/>
          </a:bodyPr>
          <a:lstStyle/>
          <a:p>
            <a:r>
              <a:rPr lang="en-US" altLang="zh-CN" sz="2200" dirty="0">
                <a:latin typeface="Corbel"/>
                <a:cs typeface="Corbel"/>
              </a:rPr>
              <a:t>Real-time</a:t>
            </a:r>
            <a:r>
              <a:rPr lang="zh-CN" altLang="en-US" sz="2200" dirty="0">
                <a:latin typeface="Corbel"/>
                <a:cs typeface="Corbel"/>
              </a:rPr>
              <a:t> </a:t>
            </a:r>
            <a:r>
              <a:rPr lang="en-US" altLang="zh-CN" sz="2200" dirty="0">
                <a:latin typeface="Corbel"/>
                <a:cs typeface="Corbel"/>
              </a:rPr>
              <a:t>Recommendation</a:t>
            </a:r>
          </a:p>
        </p:txBody>
      </p:sp>
      <p:sp>
        <p:nvSpPr>
          <p:cNvPr id="8" name="TextBox 50"/>
          <p:cNvSpPr txBox="1"/>
          <p:nvPr/>
        </p:nvSpPr>
        <p:spPr>
          <a:xfrm>
            <a:off x="5526480" y="5034550"/>
            <a:ext cx="2917273" cy="430887"/>
          </a:xfrm>
          <a:prstGeom prst="rect">
            <a:avLst/>
          </a:prstGeom>
          <a:noFill/>
        </p:spPr>
        <p:txBody>
          <a:bodyPr wrap="none" rtlCol="0">
            <a:spAutoFit/>
          </a:bodyPr>
          <a:lstStyle/>
          <a:p>
            <a:r>
              <a:rPr lang="en-US" altLang="zh-CN" sz="2200" dirty="0">
                <a:latin typeface="Corbel"/>
                <a:cs typeface="Corbel"/>
              </a:rPr>
              <a:t>Click-farming detection</a:t>
            </a:r>
            <a:endParaRPr lang="en-US" sz="2200" dirty="0">
              <a:latin typeface="Corbel"/>
              <a:cs typeface="Corbel"/>
            </a:endParaRPr>
          </a:p>
        </p:txBody>
      </p:sp>
      <p:sp>
        <p:nvSpPr>
          <p:cNvPr id="9" name="TextBox 50"/>
          <p:cNvSpPr txBox="1"/>
          <p:nvPr/>
        </p:nvSpPr>
        <p:spPr>
          <a:xfrm>
            <a:off x="2332444" y="5861313"/>
            <a:ext cx="4479111" cy="430887"/>
          </a:xfrm>
          <a:prstGeom prst="rect">
            <a:avLst/>
          </a:prstGeom>
          <a:noFill/>
        </p:spPr>
        <p:txBody>
          <a:bodyPr wrap="none" rtlCol="0">
            <a:spAutoFit/>
          </a:bodyPr>
          <a:lstStyle/>
          <a:p>
            <a:r>
              <a:rPr lang="en-US" altLang="zh-CN" sz="2200" dirty="0">
                <a:latin typeface="Corbel"/>
                <a:cs typeface="Corbel"/>
              </a:rPr>
              <a:t>Fast</a:t>
            </a:r>
            <a:r>
              <a:rPr lang="zh-CN" altLang="en-US" sz="2200" dirty="0">
                <a:latin typeface="Corbel"/>
                <a:cs typeface="Corbel"/>
              </a:rPr>
              <a:t> </a:t>
            </a:r>
            <a:r>
              <a:rPr lang="en-US" altLang="zh-CN" sz="2200" dirty="0">
                <a:latin typeface="Corbel"/>
                <a:cs typeface="Corbel"/>
              </a:rPr>
              <a:t>detection</a:t>
            </a:r>
            <a:r>
              <a:rPr lang="zh-CN" altLang="en-US" sz="2200" dirty="0">
                <a:latin typeface="Corbel"/>
                <a:cs typeface="Corbel"/>
              </a:rPr>
              <a:t> </a:t>
            </a:r>
            <a:r>
              <a:rPr lang="en-US" altLang="zh-CN" sz="2200" dirty="0">
                <a:latin typeface="Corbel"/>
                <a:cs typeface="Corbel"/>
              </a:rPr>
              <a:t>@</a:t>
            </a:r>
            <a:r>
              <a:rPr lang="zh-CN" altLang="en-US" sz="2200" dirty="0">
                <a:latin typeface="Corbel"/>
                <a:cs typeface="Corbel"/>
              </a:rPr>
              <a:t> </a:t>
            </a:r>
            <a:r>
              <a:rPr lang="en-US" altLang="zh-CN" sz="2200" dirty="0">
                <a:latin typeface="Corbel"/>
                <a:cs typeface="Corbel"/>
              </a:rPr>
              <a:t>100k</a:t>
            </a:r>
            <a:r>
              <a:rPr lang="zh-CN" altLang="en-US" sz="2200" dirty="0">
                <a:latin typeface="Corbel"/>
                <a:cs typeface="Corbel"/>
              </a:rPr>
              <a:t> </a:t>
            </a:r>
            <a:r>
              <a:rPr lang="en-US" altLang="zh-CN" sz="2200" dirty="0">
                <a:latin typeface="Corbel"/>
                <a:cs typeface="Corbel"/>
              </a:rPr>
              <a:t>transactions/s</a:t>
            </a:r>
            <a:endParaRPr lang="en-US" sz="2200" dirty="0">
              <a:latin typeface="Corbel"/>
              <a:cs typeface="Corbel"/>
            </a:endParaRPr>
          </a:p>
        </p:txBody>
      </p:sp>
    </p:spTree>
    <p:extLst>
      <p:ext uri="{BB962C8B-B14F-4D97-AF65-F5344CB8AC3E}">
        <p14:creationId xmlns:p14="http://schemas.microsoft.com/office/powerpoint/2010/main" val="1546307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76180-2E77-A940-8A17-E49058CCEF83}"/>
              </a:ext>
            </a:extLst>
          </p:cNvPr>
          <p:cNvSpPr>
            <a:spLocks noGrp="1"/>
          </p:cNvSpPr>
          <p:nvPr>
            <p:ph type="title"/>
          </p:nvPr>
        </p:nvSpPr>
        <p:spPr/>
        <p:txBody>
          <a:bodyPr/>
          <a:lstStyle/>
          <a:p>
            <a:r>
              <a:rPr kumimoji="1" lang="en-US" altLang="zh-CN" dirty="0"/>
              <a:t>Complete</a:t>
            </a:r>
            <a:r>
              <a:rPr kumimoji="1" lang="zh-CN" altLang="en-US" dirty="0"/>
              <a:t> </a:t>
            </a:r>
            <a:r>
              <a:rPr kumimoji="1" lang="en-US" altLang="zh-CN" dirty="0"/>
              <a:t>processing</a:t>
            </a:r>
            <a:r>
              <a:rPr kumimoji="1" lang="zh-CN" altLang="en-US" dirty="0"/>
              <a:t> </a:t>
            </a:r>
            <a:r>
              <a:rPr kumimoji="1" lang="en-US" altLang="zh-CN" dirty="0"/>
              <a:t>of</a:t>
            </a:r>
            <a:r>
              <a:rPr kumimoji="1" lang="zh-CN" altLang="en-US" dirty="0"/>
              <a:t> </a:t>
            </a:r>
            <a:r>
              <a:rPr kumimoji="1" lang="en-US" altLang="zh-CN" dirty="0"/>
              <a:t>a</a:t>
            </a:r>
            <a:r>
              <a:rPr kumimoji="1" lang="zh-CN" altLang="en-US" dirty="0"/>
              <a:t> </a:t>
            </a:r>
            <a:r>
              <a:rPr kumimoji="1" lang="en-US" altLang="zh-CN" dirty="0"/>
              <a:t>message</a:t>
            </a:r>
            <a:endParaRPr kumimoji="1" lang="zh-CN" altLang="en-US" dirty="0"/>
          </a:p>
        </p:txBody>
      </p:sp>
      <p:sp>
        <p:nvSpPr>
          <p:cNvPr id="3" name="内容占位符 2">
            <a:extLst>
              <a:ext uri="{FF2B5EF4-FFF2-40B4-BE49-F238E27FC236}">
                <a16:creationId xmlns:a16="http://schemas.microsoft.com/office/drawing/2014/main" id="{8DBC620E-D573-5443-9298-95C980E2E4EC}"/>
              </a:ext>
            </a:extLst>
          </p:cNvPr>
          <p:cNvSpPr>
            <a:spLocks noGrp="1"/>
          </p:cNvSpPr>
          <p:nvPr>
            <p:ph idx="1"/>
          </p:nvPr>
        </p:nvSpPr>
        <p:spPr>
          <a:xfrm>
            <a:off x="457200" y="1600200"/>
            <a:ext cx="4114800" cy="4525963"/>
          </a:xfrm>
        </p:spPr>
        <p:txBody>
          <a:bodyPr>
            <a:normAutofit/>
          </a:bodyPr>
          <a:lstStyle/>
          <a:p>
            <a:pPr marL="0" indent="0">
              <a:buNone/>
            </a:pPr>
            <a:endParaRPr lang="en-US" altLang="zh-CN" sz="2800" dirty="0"/>
          </a:p>
          <a:p>
            <a:r>
              <a:rPr lang="en-US" altLang="zh-CN" dirty="0"/>
              <a:t>When spouts emit tuples, specify a unique message ID.</a:t>
            </a:r>
            <a:endParaRPr lang="zh-CN" altLang="en-US" dirty="0"/>
          </a:p>
          <a:p>
            <a:r>
              <a:rPr lang="en-US" altLang="zh-CN" dirty="0"/>
              <a:t>When bolts are done processing the input tuple, ack or fail the input tuple.</a:t>
            </a:r>
            <a:endParaRPr kumimoji="1" lang="zh-CN" altLang="en-US" dirty="0"/>
          </a:p>
        </p:txBody>
      </p:sp>
      <p:pic>
        <p:nvPicPr>
          <p:cNvPr id="4" name="图片 3">
            <a:extLst>
              <a:ext uri="{FF2B5EF4-FFF2-40B4-BE49-F238E27FC236}">
                <a16:creationId xmlns:a16="http://schemas.microsoft.com/office/drawing/2014/main" id="{22873592-9458-5B4F-B87B-16D46A36AA5A}"/>
              </a:ext>
            </a:extLst>
          </p:cNvPr>
          <p:cNvPicPr>
            <a:picLocks noChangeAspect="1"/>
          </p:cNvPicPr>
          <p:nvPr/>
        </p:nvPicPr>
        <p:blipFill>
          <a:blip r:embed="rId2"/>
          <a:stretch>
            <a:fillRect/>
          </a:stretch>
        </p:blipFill>
        <p:spPr>
          <a:xfrm>
            <a:off x="4762366" y="1648217"/>
            <a:ext cx="4221187" cy="4604932"/>
          </a:xfrm>
          <a:prstGeom prst="rect">
            <a:avLst/>
          </a:prstGeom>
        </p:spPr>
      </p:pic>
    </p:spTree>
    <p:extLst>
      <p:ext uri="{BB962C8B-B14F-4D97-AF65-F5344CB8AC3E}">
        <p14:creationId xmlns:p14="http://schemas.microsoft.com/office/powerpoint/2010/main" val="838089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ExclamationBolt</a:t>
            </a:r>
            <a:endParaRPr kumimoji="1" lang="zh-CN" altLang="en-US" dirty="0"/>
          </a:p>
        </p:txBody>
      </p:sp>
      <p:sp>
        <p:nvSpPr>
          <p:cNvPr id="4" name="矩形 3"/>
          <p:cNvSpPr/>
          <p:nvPr/>
        </p:nvSpPr>
        <p:spPr>
          <a:xfrm>
            <a:off x="254232" y="1298491"/>
            <a:ext cx="8432568" cy="2831544"/>
          </a:xfrm>
          <a:prstGeom prst="rect">
            <a:avLst/>
          </a:prstGeom>
        </p:spPr>
        <p:txBody>
          <a:bodyPr wrap="square">
            <a:spAutoFit/>
          </a:bodyPr>
          <a:lstStyle/>
          <a:p>
            <a:endParaRPr lang="en-US" altLang="zh-CN" dirty="0"/>
          </a:p>
          <a:p>
            <a:r>
              <a:rPr lang="en-US" altLang="zh-CN" sz="2000" dirty="0">
                <a:latin typeface="Arial Rounded MT Bold" panose="020F0704030504030204" pitchFamily="34" charset="0"/>
              </a:rPr>
              <a:t>public void execute(Tuple tuple) {</a:t>
            </a:r>
          </a:p>
          <a:p>
            <a:r>
              <a:rPr lang="en-US" altLang="zh-CN" sz="2000" dirty="0">
                <a:latin typeface="Arial Rounded MT Bold" panose="020F0704030504030204" pitchFamily="34" charset="0"/>
              </a:rPr>
              <a:t>    _</a:t>
            </a:r>
            <a:r>
              <a:rPr lang="en-US" altLang="zh-CN" sz="2000" dirty="0" err="1">
                <a:latin typeface="Arial Rounded MT Bold" panose="020F0704030504030204" pitchFamily="34" charset="0"/>
              </a:rPr>
              <a:t>collector.emit</a:t>
            </a:r>
            <a:r>
              <a:rPr lang="en-US" altLang="zh-CN" sz="2000" dirty="0">
                <a:latin typeface="Arial Rounded MT Bold" panose="020F0704030504030204" pitchFamily="34" charset="0"/>
              </a:rPr>
              <a:t>(</a:t>
            </a:r>
            <a:r>
              <a:rPr lang="en-US" altLang="zh-CN" sz="2000" dirty="0">
                <a:solidFill>
                  <a:srgbClr val="FF0000"/>
                </a:solidFill>
                <a:latin typeface="Arial Rounded MT Bold" panose="020F0704030504030204" pitchFamily="34" charset="0"/>
              </a:rPr>
              <a:t>tuple</a:t>
            </a:r>
            <a:r>
              <a:rPr lang="en-US" altLang="zh-CN" sz="2000" dirty="0">
                <a:latin typeface="Arial Rounded MT Bold" panose="020F0704030504030204" pitchFamily="34" charset="0"/>
              </a:rPr>
              <a:t>, new Values(</a:t>
            </a:r>
            <a:r>
              <a:rPr lang="en-US" altLang="zh-CN" sz="2000" dirty="0" err="1">
                <a:latin typeface="Arial Rounded MT Bold" panose="020F0704030504030204" pitchFamily="34" charset="0"/>
              </a:rPr>
              <a:t>tuple.getString</a:t>
            </a:r>
            <a:r>
              <a:rPr lang="en-US" altLang="zh-CN" sz="2000" dirty="0">
                <a:latin typeface="Arial Rounded MT Bold" panose="020F0704030504030204" pitchFamily="34" charset="0"/>
              </a:rPr>
              <a:t>(0) + "!!!"));</a:t>
            </a:r>
          </a:p>
          <a:p>
            <a:r>
              <a:rPr lang="en-US" altLang="zh-CN" sz="2000" dirty="0">
                <a:latin typeface="Arial Rounded MT Bold" panose="020F0704030504030204" pitchFamily="34" charset="0"/>
              </a:rPr>
              <a:t>    </a:t>
            </a:r>
            <a:r>
              <a:rPr lang="en-US" altLang="zh-CN" sz="2000" dirty="0">
                <a:solidFill>
                  <a:srgbClr val="FF0000"/>
                </a:solidFill>
                <a:latin typeface="Arial Rounded MT Bold" panose="020F0704030504030204" pitchFamily="34" charset="0"/>
              </a:rPr>
              <a:t>_</a:t>
            </a:r>
            <a:r>
              <a:rPr lang="en-US" altLang="zh-CN" sz="2000" dirty="0" err="1">
                <a:solidFill>
                  <a:srgbClr val="FF0000"/>
                </a:solidFill>
                <a:latin typeface="Arial Rounded MT Bold" panose="020F0704030504030204" pitchFamily="34" charset="0"/>
              </a:rPr>
              <a:t>collector.ack</a:t>
            </a:r>
            <a:r>
              <a:rPr lang="en-US" altLang="zh-CN" sz="2000" dirty="0">
                <a:solidFill>
                  <a:srgbClr val="FF0000"/>
                </a:solidFill>
                <a:latin typeface="Arial Rounded MT Bold" panose="020F0704030504030204" pitchFamily="34" charset="0"/>
              </a:rPr>
              <a:t>(tuple);</a:t>
            </a:r>
          </a:p>
          <a:p>
            <a:r>
              <a:rPr lang="en-US" altLang="zh-CN" sz="2000" dirty="0">
                <a:latin typeface="Arial Rounded MT Bold" panose="020F0704030504030204" pitchFamily="34" charset="0"/>
              </a:rPr>
              <a:t>}</a:t>
            </a:r>
          </a:p>
          <a:p>
            <a:endParaRPr lang="en-US" altLang="zh-CN" sz="2000" dirty="0">
              <a:latin typeface="Arial Rounded MT Bold" panose="020F0704030504030204" pitchFamily="34" charset="0"/>
            </a:endParaRPr>
          </a:p>
          <a:p>
            <a:r>
              <a:rPr lang="en-US" altLang="zh-CN" sz="2000" dirty="0">
                <a:latin typeface="Arial Rounded MT Bold" panose="020F0704030504030204" pitchFamily="34" charset="0"/>
              </a:rPr>
              <a:t>public void </a:t>
            </a:r>
            <a:r>
              <a:rPr lang="en-US" altLang="zh-CN" sz="2000" dirty="0" err="1">
                <a:latin typeface="Arial Rounded MT Bold" panose="020F0704030504030204" pitchFamily="34" charset="0"/>
              </a:rPr>
              <a:t>declareOutputFields</a:t>
            </a:r>
            <a:r>
              <a:rPr lang="en-US" altLang="zh-CN" sz="2000" dirty="0">
                <a:latin typeface="Arial Rounded MT Bold" panose="020F0704030504030204" pitchFamily="34" charset="0"/>
              </a:rPr>
              <a:t>(</a:t>
            </a:r>
            <a:r>
              <a:rPr lang="en-US" altLang="zh-CN" sz="2000" dirty="0" err="1">
                <a:latin typeface="Arial Rounded MT Bold" panose="020F0704030504030204" pitchFamily="34" charset="0"/>
              </a:rPr>
              <a:t>OutputFieldsDeclarer</a:t>
            </a:r>
            <a:r>
              <a:rPr lang="en-US" altLang="zh-CN" sz="2000" dirty="0">
                <a:latin typeface="Arial Rounded MT Bold" panose="020F0704030504030204" pitchFamily="34" charset="0"/>
              </a:rPr>
              <a:t> declarer) {</a:t>
            </a:r>
          </a:p>
          <a:p>
            <a:r>
              <a:rPr lang="en-US" altLang="zh-CN" sz="2000" dirty="0">
                <a:latin typeface="Arial Rounded MT Bold" panose="020F0704030504030204" pitchFamily="34" charset="0"/>
              </a:rPr>
              <a:t>    </a:t>
            </a:r>
            <a:r>
              <a:rPr lang="en-US" altLang="zh-CN" sz="2000" dirty="0" err="1">
                <a:latin typeface="Arial Rounded MT Bold" panose="020F0704030504030204" pitchFamily="34" charset="0"/>
              </a:rPr>
              <a:t>declarer.declare</a:t>
            </a:r>
            <a:r>
              <a:rPr lang="en-US" altLang="zh-CN" sz="2000" dirty="0">
                <a:latin typeface="Arial Rounded MT Bold" panose="020F0704030504030204" pitchFamily="34" charset="0"/>
              </a:rPr>
              <a:t>(new Fields("word"));</a:t>
            </a:r>
          </a:p>
          <a:p>
            <a:r>
              <a:rPr lang="en-US" altLang="zh-CN" sz="2000" dirty="0">
                <a:latin typeface="Arial Rounded MT Bold" panose="020F0704030504030204" pitchFamily="34" charset="0"/>
              </a:rPr>
              <a:t>}</a:t>
            </a:r>
          </a:p>
        </p:txBody>
      </p:sp>
      <p:sp>
        <p:nvSpPr>
          <p:cNvPr id="5" name="内容占位符 2">
            <a:extLst>
              <a:ext uri="{FF2B5EF4-FFF2-40B4-BE49-F238E27FC236}">
                <a16:creationId xmlns:a16="http://schemas.microsoft.com/office/drawing/2014/main" id="{2E9D1932-93FF-674B-A0CC-42B00E7AE4CE}"/>
              </a:ext>
            </a:extLst>
          </p:cNvPr>
          <p:cNvSpPr>
            <a:spLocks noGrp="1"/>
          </p:cNvSpPr>
          <p:nvPr>
            <p:ph idx="1"/>
          </p:nvPr>
        </p:nvSpPr>
        <p:spPr>
          <a:xfrm>
            <a:off x="457199" y="3842795"/>
            <a:ext cx="7355711" cy="2283368"/>
          </a:xfrm>
        </p:spPr>
        <p:txBody>
          <a:bodyPr>
            <a:normAutofit fontScale="92500" lnSpcReduction="10000"/>
          </a:bodyPr>
          <a:lstStyle/>
          <a:p>
            <a:pPr marL="0" indent="0">
              <a:buNone/>
            </a:pPr>
            <a:endParaRPr lang="en-US" altLang="zh-CN" sz="2800" dirty="0"/>
          </a:p>
          <a:p>
            <a:r>
              <a:rPr lang="en-US" altLang="zh-CN" dirty="0"/>
              <a:t>But this ack only means a bolt has processed the message</a:t>
            </a:r>
          </a:p>
          <a:p>
            <a:r>
              <a:rPr kumimoji="1" lang="en-US" altLang="zh-CN" dirty="0"/>
              <a:t>How does Storm know that this message has been COMPLETELY processed?</a:t>
            </a:r>
            <a:endParaRPr kumimoji="1" lang="zh-CN" altLang="en-US" dirty="0"/>
          </a:p>
        </p:txBody>
      </p:sp>
    </p:spTree>
    <p:extLst>
      <p:ext uri="{BB962C8B-B14F-4D97-AF65-F5344CB8AC3E}">
        <p14:creationId xmlns:p14="http://schemas.microsoft.com/office/powerpoint/2010/main" val="3785570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How to track if the message has been processed?</a:t>
            </a:r>
            <a:endParaRPr kumimoji="1" lang="zh-CN" altLang="en-US" dirty="0"/>
          </a:p>
        </p:txBody>
      </p:sp>
      <p:sp>
        <p:nvSpPr>
          <p:cNvPr id="3" name="内容占位符 2"/>
          <p:cNvSpPr>
            <a:spLocks noGrp="1"/>
          </p:cNvSpPr>
          <p:nvPr>
            <p:ph idx="1"/>
          </p:nvPr>
        </p:nvSpPr>
        <p:spPr/>
        <p:txBody>
          <a:bodyPr/>
          <a:lstStyle/>
          <a:p>
            <a:r>
              <a:rPr kumimoji="1" lang="en-US" altLang="zh-CN" dirty="0"/>
              <a:t>One</a:t>
            </a:r>
            <a:r>
              <a:rPr kumimoji="1" lang="zh-CN" altLang="en-US" dirty="0"/>
              <a:t> </a:t>
            </a:r>
            <a:r>
              <a:rPr kumimoji="1" lang="en-US" altLang="zh-CN" dirty="0"/>
              <a:t>solution</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bitmap</a:t>
            </a:r>
            <a:r>
              <a:rPr kumimoji="1" lang="zh-CN" altLang="en-US" dirty="0"/>
              <a:t> </a:t>
            </a:r>
            <a:r>
              <a:rPr kumimoji="1" lang="en-US" altLang="zh-CN" dirty="0"/>
              <a:t>like</a:t>
            </a:r>
            <a:r>
              <a:rPr kumimoji="1" lang="zh-CN" altLang="en-US" dirty="0"/>
              <a:t> </a:t>
            </a:r>
            <a:r>
              <a:rPr kumimoji="1" lang="en-US" altLang="zh-CN" dirty="0"/>
              <a:t>approaches,</a:t>
            </a:r>
            <a:r>
              <a:rPr kumimoji="1" lang="zh-CN" altLang="en-US" dirty="0"/>
              <a:t> </a:t>
            </a:r>
            <a:r>
              <a:rPr kumimoji="1" lang="en-US" altLang="zh-CN" dirty="0"/>
              <a:t>if</a:t>
            </a:r>
            <a:r>
              <a:rPr kumimoji="1" lang="zh-CN" altLang="en-US" dirty="0"/>
              <a:t> </a:t>
            </a:r>
            <a:r>
              <a:rPr kumimoji="1" lang="en-US" altLang="zh-CN" dirty="0"/>
              <a:t>you</a:t>
            </a:r>
            <a:r>
              <a:rPr kumimoji="1" lang="zh-CN" altLang="en-US" dirty="0"/>
              <a:t> </a:t>
            </a:r>
            <a:r>
              <a:rPr kumimoji="1" lang="en-US" altLang="zh-CN" dirty="0"/>
              <a:t>have</a:t>
            </a:r>
            <a:r>
              <a:rPr kumimoji="1" lang="zh-CN" altLang="en-US" dirty="0"/>
              <a:t> </a:t>
            </a:r>
            <a:r>
              <a:rPr kumimoji="1" lang="en-US" altLang="zh-CN" dirty="0"/>
              <a:t>the</a:t>
            </a:r>
            <a:r>
              <a:rPr kumimoji="1" lang="zh-CN" altLang="en-US" dirty="0"/>
              <a:t> </a:t>
            </a:r>
            <a:r>
              <a:rPr kumimoji="1" lang="en-US" altLang="zh-CN" dirty="0"/>
              <a:t>global</a:t>
            </a:r>
            <a:r>
              <a:rPr kumimoji="1" lang="zh-CN" altLang="en-US" dirty="0"/>
              <a:t> </a:t>
            </a:r>
            <a:r>
              <a:rPr kumimoji="1" lang="en-US" altLang="zh-CN" dirty="0"/>
              <a:t>view</a:t>
            </a:r>
            <a:r>
              <a:rPr kumimoji="1" lang="zh-CN" altLang="en-US" dirty="0"/>
              <a:t> </a:t>
            </a:r>
            <a:r>
              <a:rPr kumimoji="1" lang="en-US" altLang="zh-CN" dirty="0"/>
              <a:t>on</a:t>
            </a:r>
            <a:r>
              <a:rPr kumimoji="1" lang="zh-CN" altLang="en-US" dirty="0"/>
              <a:t> </a:t>
            </a:r>
            <a:r>
              <a:rPr kumimoji="1" lang="en-US" altLang="zh-CN" dirty="0"/>
              <a:t>how</a:t>
            </a:r>
            <a:r>
              <a:rPr kumimoji="1" lang="zh-CN" altLang="en-US" dirty="0"/>
              <a:t> </a:t>
            </a:r>
            <a:r>
              <a:rPr kumimoji="1" lang="en-US" altLang="zh-CN" dirty="0"/>
              <a:t>a</a:t>
            </a:r>
            <a:r>
              <a:rPr kumimoji="1" lang="zh-CN" altLang="en-US" dirty="0"/>
              <a:t> </a:t>
            </a:r>
            <a:r>
              <a:rPr kumimoji="1" lang="en-US" altLang="zh-CN" dirty="0"/>
              <a:t>message</a:t>
            </a:r>
            <a:r>
              <a:rPr kumimoji="1" lang="zh-CN" altLang="en-US" dirty="0"/>
              <a:t> </a:t>
            </a:r>
            <a:r>
              <a:rPr kumimoji="1" lang="en-US" altLang="zh-CN" dirty="0"/>
              <a:t>should</a:t>
            </a:r>
            <a:r>
              <a:rPr kumimoji="1" lang="zh-CN" altLang="en-US" dirty="0"/>
              <a:t> </a:t>
            </a:r>
            <a:r>
              <a:rPr kumimoji="1" lang="en-US" altLang="zh-CN" dirty="0"/>
              <a:t>be</a:t>
            </a:r>
            <a:r>
              <a:rPr kumimoji="1" lang="zh-CN" altLang="en-US" dirty="0"/>
              <a:t> </a:t>
            </a:r>
            <a:r>
              <a:rPr kumimoji="1" lang="en-US" altLang="zh-CN" dirty="0"/>
              <a:t>processed</a:t>
            </a:r>
          </a:p>
          <a:p>
            <a:pPr lvl="1"/>
            <a:r>
              <a:rPr kumimoji="1" lang="en-US" altLang="zh-CN" dirty="0"/>
              <a:t>It is challenging because the paths may be dynamic…</a:t>
            </a:r>
          </a:p>
          <a:p>
            <a:endParaRPr kumimoji="1" lang="en-US" altLang="zh-CN" dirty="0"/>
          </a:p>
          <a:p>
            <a:pPr lvl="1"/>
            <a:endParaRPr kumimoji="1" lang="zh-CN" altLang="en-US" dirty="0"/>
          </a:p>
          <a:p>
            <a:endParaRPr kumimoji="1" lang="zh-CN" altLang="en-US" dirty="0"/>
          </a:p>
        </p:txBody>
      </p:sp>
      <p:grpSp>
        <p:nvGrpSpPr>
          <p:cNvPr id="8" name="组合 7">
            <a:extLst>
              <a:ext uri="{FF2B5EF4-FFF2-40B4-BE49-F238E27FC236}">
                <a16:creationId xmlns:a16="http://schemas.microsoft.com/office/drawing/2014/main" id="{B0199C4F-CBCE-5C4B-A8E9-C08BEC1FD04E}"/>
              </a:ext>
            </a:extLst>
          </p:cNvPr>
          <p:cNvGrpSpPr/>
          <p:nvPr/>
        </p:nvGrpSpPr>
        <p:grpSpPr>
          <a:xfrm>
            <a:off x="1913465" y="4114800"/>
            <a:ext cx="4926215" cy="2524524"/>
            <a:chOff x="1762297" y="3702548"/>
            <a:chExt cx="5788430" cy="2793076"/>
          </a:xfrm>
        </p:grpSpPr>
        <p:sp>
          <p:nvSpPr>
            <p:cNvPr id="4" name="椭圆 3"/>
            <p:cNvSpPr/>
            <p:nvPr/>
          </p:nvSpPr>
          <p:spPr>
            <a:xfrm>
              <a:off x="1762297" y="4763806"/>
              <a:ext cx="1113906" cy="7481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4076006" y="3702548"/>
              <a:ext cx="1113906" cy="7481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4076006" y="5747479"/>
              <a:ext cx="1113906" cy="7481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6436821" y="4763805"/>
              <a:ext cx="1113906" cy="7481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9" name="直线箭头连接符 8"/>
            <p:cNvCxnSpPr>
              <a:stCxn id="4" idx="7"/>
            </p:cNvCxnSpPr>
            <p:nvPr/>
          </p:nvCxnSpPr>
          <p:spPr>
            <a:xfrm flipV="1">
              <a:off x="2713075" y="4248417"/>
              <a:ext cx="1362931" cy="62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直线箭头连接符 9"/>
            <p:cNvCxnSpPr>
              <a:endCxn id="6" idx="2"/>
            </p:cNvCxnSpPr>
            <p:nvPr/>
          </p:nvCxnSpPr>
          <p:spPr>
            <a:xfrm>
              <a:off x="2713075" y="5450353"/>
              <a:ext cx="1362931" cy="67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1"/>
            <p:cNvCxnSpPr>
              <a:endCxn id="7" idx="1"/>
            </p:cNvCxnSpPr>
            <p:nvPr/>
          </p:nvCxnSpPr>
          <p:spPr>
            <a:xfrm>
              <a:off x="5217799" y="4180904"/>
              <a:ext cx="1382150" cy="692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直线箭头连接符 13"/>
            <p:cNvCxnSpPr/>
            <p:nvPr/>
          </p:nvCxnSpPr>
          <p:spPr>
            <a:xfrm flipV="1">
              <a:off x="5189912" y="5418696"/>
              <a:ext cx="1362931" cy="62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6608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How to track if the message has been processed?</a:t>
            </a:r>
            <a:endParaRPr kumimoji="1" lang="zh-CN" altLang="en-US" dirty="0"/>
          </a:p>
        </p:txBody>
      </p:sp>
      <p:sp>
        <p:nvSpPr>
          <p:cNvPr id="3" name="内容占位符 2"/>
          <p:cNvSpPr>
            <a:spLocks noGrp="1"/>
          </p:cNvSpPr>
          <p:nvPr>
            <p:ph idx="1"/>
          </p:nvPr>
        </p:nvSpPr>
        <p:spPr/>
        <p:txBody>
          <a:bodyPr/>
          <a:lstStyle/>
          <a:p>
            <a:r>
              <a:rPr kumimoji="1" lang="en-US" altLang="zh-CN" dirty="0"/>
              <a:t>We can follow the message flow to see if there are outstanding messages</a:t>
            </a:r>
          </a:p>
          <a:p>
            <a:r>
              <a:rPr kumimoji="1" lang="en-US" altLang="zh-CN" dirty="0"/>
              <a:t>Use a data structure to record the generations/acknowledgement of messages</a:t>
            </a:r>
          </a:p>
          <a:p>
            <a:pPr lvl="1"/>
            <a:r>
              <a:rPr kumimoji="1" lang="en-US" altLang="zh-CN" dirty="0"/>
              <a:t>Do we need a new entry for each of generated message?</a:t>
            </a:r>
          </a:p>
          <a:p>
            <a:pPr marL="0" indent="0">
              <a:buNone/>
            </a:pPr>
            <a:endParaRPr kumimoji="1" lang="en-US" altLang="zh-CN" dirty="0"/>
          </a:p>
          <a:p>
            <a:pPr lvl="1"/>
            <a:endParaRPr kumimoji="1" lang="zh-CN" altLang="en-US" dirty="0"/>
          </a:p>
          <a:p>
            <a:endParaRPr kumimoji="1" lang="zh-CN" altLang="en-US" dirty="0"/>
          </a:p>
        </p:txBody>
      </p:sp>
      <p:grpSp>
        <p:nvGrpSpPr>
          <p:cNvPr id="20" name="组合 19">
            <a:extLst>
              <a:ext uri="{FF2B5EF4-FFF2-40B4-BE49-F238E27FC236}">
                <a16:creationId xmlns:a16="http://schemas.microsoft.com/office/drawing/2014/main" id="{BCAD74CE-EF7E-C863-F5A7-31874995706F}"/>
              </a:ext>
            </a:extLst>
          </p:cNvPr>
          <p:cNvGrpSpPr/>
          <p:nvPr/>
        </p:nvGrpSpPr>
        <p:grpSpPr>
          <a:xfrm>
            <a:off x="1140107" y="4800726"/>
            <a:ext cx="7054769" cy="1591655"/>
            <a:chOff x="1140107" y="4534508"/>
            <a:chExt cx="7054769" cy="1591655"/>
          </a:xfrm>
        </p:grpSpPr>
        <p:sp>
          <p:nvSpPr>
            <p:cNvPr id="11" name="椭圆 10">
              <a:extLst>
                <a:ext uri="{FF2B5EF4-FFF2-40B4-BE49-F238E27FC236}">
                  <a16:creationId xmlns:a16="http://schemas.microsoft.com/office/drawing/2014/main" id="{B583701F-A053-7330-67F3-EA6F36F1B137}"/>
                </a:ext>
              </a:extLst>
            </p:cNvPr>
            <p:cNvSpPr/>
            <p:nvPr/>
          </p:nvSpPr>
          <p:spPr>
            <a:xfrm>
              <a:off x="3813858" y="4534508"/>
              <a:ext cx="1516284" cy="10995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5" name="直线箭头连接符 14">
              <a:extLst>
                <a:ext uri="{FF2B5EF4-FFF2-40B4-BE49-F238E27FC236}">
                  <a16:creationId xmlns:a16="http://schemas.microsoft.com/office/drawing/2014/main" id="{6F292D81-FD6A-3DFB-16AC-9341ACD8E337}"/>
                </a:ext>
              </a:extLst>
            </p:cNvPr>
            <p:cNvCxnSpPr/>
            <p:nvPr/>
          </p:nvCxnSpPr>
          <p:spPr>
            <a:xfrm>
              <a:off x="2482770" y="5101667"/>
              <a:ext cx="13310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线箭头连接符 15">
              <a:extLst>
                <a:ext uri="{FF2B5EF4-FFF2-40B4-BE49-F238E27FC236}">
                  <a16:creationId xmlns:a16="http://schemas.microsoft.com/office/drawing/2014/main" id="{5168D754-7A68-F04F-F834-52734EA59BBD}"/>
                </a:ext>
              </a:extLst>
            </p:cNvPr>
            <p:cNvCxnSpPr/>
            <p:nvPr/>
          </p:nvCxnSpPr>
          <p:spPr>
            <a:xfrm>
              <a:off x="5330142" y="5092021"/>
              <a:ext cx="13310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05AE37F6-AF7E-62B9-BB5F-2E72D18BEE7A}"/>
                </a:ext>
              </a:extLst>
            </p:cNvPr>
            <p:cNvSpPr txBox="1"/>
            <p:nvPr/>
          </p:nvSpPr>
          <p:spPr>
            <a:xfrm>
              <a:off x="1140107" y="5208223"/>
              <a:ext cx="2199190" cy="369332"/>
            </a:xfrm>
            <a:prstGeom prst="rect">
              <a:avLst/>
            </a:prstGeom>
            <a:noFill/>
          </p:spPr>
          <p:txBody>
            <a:bodyPr wrap="square" rtlCol="0">
              <a:spAutoFit/>
            </a:bodyPr>
            <a:lstStyle/>
            <a:p>
              <a:r>
                <a:rPr kumimoji="1" lang="en-US" altLang="zh-CN" dirty="0"/>
                <a:t>Generate message 1</a:t>
              </a:r>
              <a:endParaRPr kumimoji="1" lang="zh-CN" altLang="en-US" dirty="0"/>
            </a:p>
          </p:txBody>
        </p:sp>
        <p:sp>
          <p:nvSpPr>
            <p:cNvPr id="18" name="文本框 17">
              <a:extLst>
                <a:ext uri="{FF2B5EF4-FFF2-40B4-BE49-F238E27FC236}">
                  <a16:creationId xmlns:a16="http://schemas.microsoft.com/office/drawing/2014/main" id="{C638D0D3-9760-4DEE-EF9E-76223643F1E6}"/>
                </a:ext>
              </a:extLst>
            </p:cNvPr>
            <p:cNvSpPr txBox="1"/>
            <p:nvPr/>
          </p:nvSpPr>
          <p:spPr>
            <a:xfrm>
              <a:off x="2853161" y="5756831"/>
              <a:ext cx="3599726" cy="369332"/>
            </a:xfrm>
            <a:prstGeom prst="rect">
              <a:avLst/>
            </a:prstGeom>
            <a:noFill/>
          </p:spPr>
          <p:txBody>
            <a:bodyPr wrap="square" rtlCol="0">
              <a:spAutoFit/>
            </a:bodyPr>
            <a:lstStyle/>
            <a:p>
              <a:r>
                <a:rPr kumimoji="1" lang="en-US" altLang="zh-CN" dirty="0"/>
                <a:t>Process and acknowledge message 1</a:t>
              </a:r>
              <a:endParaRPr kumimoji="1" lang="zh-CN" altLang="en-US" dirty="0"/>
            </a:p>
          </p:txBody>
        </p:sp>
        <p:sp>
          <p:nvSpPr>
            <p:cNvPr id="19" name="文本框 18">
              <a:extLst>
                <a:ext uri="{FF2B5EF4-FFF2-40B4-BE49-F238E27FC236}">
                  <a16:creationId xmlns:a16="http://schemas.microsoft.com/office/drawing/2014/main" id="{76980AA3-6EE1-8B8D-C072-CD9267DC730C}"/>
                </a:ext>
              </a:extLst>
            </p:cNvPr>
            <p:cNvSpPr txBox="1"/>
            <p:nvPr/>
          </p:nvSpPr>
          <p:spPr>
            <a:xfrm>
              <a:off x="5995686" y="5178668"/>
              <a:ext cx="2199190" cy="369332"/>
            </a:xfrm>
            <a:prstGeom prst="rect">
              <a:avLst/>
            </a:prstGeom>
            <a:noFill/>
          </p:spPr>
          <p:txBody>
            <a:bodyPr wrap="square" rtlCol="0">
              <a:spAutoFit/>
            </a:bodyPr>
            <a:lstStyle/>
            <a:p>
              <a:r>
                <a:rPr kumimoji="1" lang="en-US" altLang="zh-CN" dirty="0"/>
                <a:t>Generate message 2</a:t>
              </a:r>
              <a:endParaRPr kumimoji="1" lang="zh-CN" altLang="en-US" dirty="0"/>
            </a:p>
          </p:txBody>
        </p:sp>
      </p:grpSp>
    </p:spTree>
    <p:extLst>
      <p:ext uri="{BB962C8B-B14F-4D97-AF65-F5344CB8AC3E}">
        <p14:creationId xmlns:p14="http://schemas.microsoft.com/office/powerpoint/2010/main" val="6867756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ACB9EE6-21DB-32A3-3DB0-A0BCE1F6103A}"/>
              </a:ext>
            </a:extLst>
          </p:cNvPr>
          <p:cNvPicPr>
            <a:picLocks noChangeAspect="1"/>
          </p:cNvPicPr>
          <p:nvPr/>
        </p:nvPicPr>
        <p:blipFill>
          <a:blip r:embed="rId2"/>
          <a:stretch>
            <a:fillRect/>
          </a:stretch>
        </p:blipFill>
        <p:spPr>
          <a:xfrm>
            <a:off x="6078431" y="1286377"/>
            <a:ext cx="3006300" cy="3279600"/>
          </a:xfrm>
          <a:prstGeom prst="rect">
            <a:avLst/>
          </a:prstGeom>
        </p:spPr>
      </p:pic>
      <p:sp>
        <p:nvSpPr>
          <p:cNvPr id="2" name="标题 1">
            <a:extLst>
              <a:ext uri="{FF2B5EF4-FFF2-40B4-BE49-F238E27FC236}">
                <a16:creationId xmlns:a16="http://schemas.microsoft.com/office/drawing/2014/main" id="{8C2B161F-B5FE-6729-F5D7-12387DA296C9}"/>
              </a:ext>
            </a:extLst>
          </p:cNvPr>
          <p:cNvSpPr>
            <a:spLocks noGrp="1"/>
          </p:cNvSpPr>
          <p:nvPr>
            <p:ph type="title"/>
          </p:nvPr>
        </p:nvSpPr>
        <p:spPr/>
        <p:txBody>
          <a:bodyPr/>
          <a:lstStyle/>
          <a:p>
            <a:r>
              <a:rPr kumimoji="1" lang="en-US" altLang="zh-CN" dirty="0"/>
              <a:t>Maintain the pending message </a:t>
            </a:r>
            <a:endParaRPr kumimoji="1" lang="zh-CN" altLang="en-US" dirty="0"/>
          </a:p>
        </p:txBody>
      </p:sp>
      <p:sp>
        <p:nvSpPr>
          <p:cNvPr id="3" name="内容占位符 2">
            <a:extLst>
              <a:ext uri="{FF2B5EF4-FFF2-40B4-BE49-F238E27FC236}">
                <a16:creationId xmlns:a16="http://schemas.microsoft.com/office/drawing/2014/main" id="{A8281465-AEED-365B-0713-A97A4BB82C48}"/>
              </a:ext>
            </a:extLst>
          </p:cNvPr>
          <p:cNvSpPr>
            <a:spLocks noGrp="1"/>
          </p:cNvSpPr>
          <p:nvPr>
            <p:ph idx="1"/>
          </p:nvPr>
        </p:nvSpPr>
        <p:spPr/>
        <p:txBody>
          <a:bodyPr>
            <a:normAutofit fontScale="92500" lnSpcReduction="10000"/>
          </a:bodyPr>
          <a:lstStyle/>
          <a:p>
            <a:r>
              <a:rPr kumimoji="1" lang="en-US" altLang="zh-CN" dirty="0"/>
              <a:t>Message 1 , acknowledged</a:t>
            </a:r>
          </a:p>
          <a:p>
            <a:r>
              <a:rPr kumimoji="1" lang="en-US" altLang="zh-CN" dirty="0"/>
              <a:t>Message 2, pending</a:t>
            </a:r>
          </a:p>
          <a:p>
            <a:r>
              <a:rPr kumimoji="1" lang="en-US" altLang="zh-CN" dirty="0"/>
              <a:t>…</a:t>
            </a:r>
          </a:p>
          <a:p>
            <a:endParaRPr kumimoji="1" lang="en-US" altLang="zh-CN" dirty="0"/>
          </a:p>
          <a:p>
            <a:endParaRPr kumimoji="1" lang="en-US" altLang="zh-CN" dirty="0"/>
          </a:p>
          <a:p>
            <a:endParaRPr kumimoji="1" lang="en-US" altLang="zh-CN" dirty="0"/>
          </a:p>
          <a:p>
            <a:endParaRPr kumimoji="1" lang="en-US" altLang="zh-CN" dirty="0"/>
          </a:p>
          <a:p>
            <a:r>
              <a:rPr kumimoji="1" lang="en-US" altLang="zh-CN" dirty="0"/>
              <a:t>High memory overhead, also does not know who is the root message of them</a:t>
            </a:r>
          </a:p>
          <a:p>
            <a:endParaRPr kumimoji="1" lang="en-US" altLang="zh-CN" dirty="0"/>
          </a:p>
          <a:p>
            <a:endParaRPr kumimoji="1" lang="en-US" altLang="zh-CN" dirty="0"/>
          </a:p>
          <a:p>
            <a:endParaRPr kumimoji="1" lang="zh-CN" altLang="en-US" dirty="0"/>
          </a:p>
        </p:txBody>
      </p:sp>
      <p:grpSp>
        <p:nvGrpSpPr>
          <p:cNvPr id="4" name="组合 3">
            <a:extLst>
              <a:ext uri="{FF2B5EF4-FFF2-40B4-BE49-F238E27FC236}">
                <a16:creationId xmlns:a16="http://schemas.microsoft.com/office/drawing/2014/main" id="{4F43B64D-75B2-AB59-1F6D-F792BE26D3E2}"/>
              </a:ext>
            </a:extLst>
          </p:cNvPr>
          <p:cNvGrpSpPr/>
          <p:nvPr/>
        </p:nvGrpSpPr>
        <p:grpSpPr>
          <a:xfrm>
            <a:off x="106745" y="3606801"/>
            <a:ext cx="6322142" cy="1353247"/>
            <a:chOff x="1140107" y="4534508"/>
            <a:chExt cx="7054769" cy="1630153"/>
          </a:xfrm>
        </p:grpSpPr>
        <p:sp>
          <p:nvSpPr>
            <p:cNvPr id="5" name="椭圆 4">
              <a:extLst>
                <a:ext uri="{FF2B5EF4-FFF2-40B4-BE49-F238E27FC236}">
                  <a16:creationId xmlns:a16="http://schemas.microsoft.com/office/drawing/2014/main" id="{85F086C9-C171-7E43-4A16-05E9D11A2974}"/>
                </a:ext>
              </a:extLst>
            </p:cNvPr>
            <p:cNvSpPr/>
            <p:nvPr/>
          </p:nvSpPr>
          <p:spPr>
            <a:xfrm>
              <a:off x="3813858" y="4534508"/>
              <a:ext cx="1516284" cy="10995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a:p>
          </p:txBody>
        </p:sp>
        <p:cxnSp>
          <p:nvCxnSpPr>
            <p:cNvPr id="6" name="直线箭头连接符 5">
              <a:extLst>
                <a:ext uri="{FF2B5EF4-FFF2-40B4-BE49-F238E27FC236}">
                  <a16:creationId xmlns:a16="http://schemas.microsoft.com/office/drawing/2014/main" id="{52305D72-9BD8-D811-A02B-4A52B968A668}"/>
                </a:ext>
              </a:extLst>
            </p:cNvPr>
            <p:cNvCxnSpPr/>
            <p:nvPr/>
          </p:nvCxnSpPr>
          <p:spPr>
            <a:xfrm>
              <a:off x="2482770" y="5101667"/>
              <a:ext cx="13310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直线箭头连接符 6">
              <a:extLst>
                <a:ext uri="{FF2B5EF4-FFF2-40B4-BE49-F238E27FC236}">
                  <a16:creationId xmlns:a16="http://schemas.microsoft.com/office/drawing/2014/main" id="{FB11E550-C07F-62DF-4421-9EDA0F44A160}"/>
                </a:ext>
              </a:extLst>
            </p:cNvPr>
            <p:cNvCxnSpPr/>
            <p:nvPr/>
          </p:nvCxnSpPr>
          <p:spPr>
            <a:xfrm>
              <a:off x="5330142" y="5092021"/>
              <a:ext cx="13310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C67ED8A8-3538-2DB6-0C5F-F55AC58AEAA2}"/>
                </a:ext>
              </a:extLst>
            </p:cNvPr>
            <p:cNvSpPr txBox="1"/>
            <p:nvPr/>
          </p:nvSpPr>
          <p:spPr>
            <a:xfrm>
              <a:off x="1140107" y="5208223"/>
              <a:ext cx="2199189" cy="407830"/>
            </a:xfrm>
            <a:prstGeom prst="rect">
              <a:avLst/>
            </a:prstGeom>
            <a:noFill/>
          </p:spPr>
          <p:txBody>
            <a:bodyPr wrap="square" rtlCol="0">
              <a:spAutoFit/>
            </a:bodyPr>
            <a:lstStyle/>
            <a:p>
              <a:r>
                <a:rPr kumimoji="1" lang="en-US" altLang="zh-CN" sz="1600" dirty="0"/>
                <a:t>Generate message 1</a:t>
              </a:r>
              <a:endParaRPr kumimoji="1" lang="zh-CN" altLang="en-US" sz="1600" dirty="0"/>
            </a:p>
          </p:txBody>
        </p:sp>
        <p:sp>
          <p:nvSpPr>
            <p:cNvPr id="9" name="文本框 8">
              <a:extLst>
                <a:ext uri="{FF2B5EF4-FFF2-40B4-BE49-F238E27FC236}">
                  <a16:creationId xmlns:a16="http://schemas.microsoft.com/office/drawing/2014/main" id="{1566C15F-C1A0-67DD-F8A1-B12371DF5B25}"/>
                </a:ext>
              </a:extLst>
            </p:cNvPr>
            <p:cNvSpPr txBox="1"/>
            <p:nvPr/>
          </p:nvSpPr>
          <p:spPr>
            <a:xfrm>
              <a:off x="2853161" y="5756831"/>
              <a:ext cx="3599726" cy="407830"/>
            </a:xfrm>
            <a:prstGeom prst="rect">
              <a:avLst/>
            </a:prstGeom>
            <a:noFill/>
          </p:spPr>
          <p:txBody>
            <a:bodyPr wrap="square" rtlCol="0">
              <a:spAutoFit/>
            </a:bodyPr>
            <a:lstStyle/>
            <a:p>
              <a:r>
                <a:rPr kumimoji="1" lang="en-US" altLang="zh-CN" sz="1600" dirty="0"/>
                <a:t>Process and acknowledge message 1</a:t>
              </a:r>
              <a:endParaRPr kumimoji="1" lang="zh-CN" altLang="en-US" sz="1600" dirty="0"/>
            </a:p>
          </p:txBody>
        </p:sp>
        <p:sp>
          <p:nvSpPr>
            <p:cNvPr id="10" name="文本框 9">
              <a:extLst>
                <a:ext uri="{FF2B5EF4-FFF2-40B4-BE49-F238E27FC236}">
                  <a16:creationId xmlns:a16="http://schemas.microsoft.com/office/drawing/2014/main" id="{E8F75967-E99D-21EF-C398-9583ACDD2439}"/>
                </a:ext>
              </a:extLst>
            </p:cNvPr>
            <p:cNvSpPr txBox="1"/>
            <p:nvPr/>
          </p:nvSpPr>
          <p:spPr>
            <a:xfrm>
              <a:off x="5995687" y="5178668"/>
              <a:ext cx="2199189" cy="407830"/>
            </a:xfrm>
            <a:prstGeom prst="rect">
              <a:avLst/>
            </a:prstGeom>
            <a:noFill/>
          </p:spPr>
          <p:txBody>
            <a:bodyPr wrap="square" rtlCol="0">
              <a:spAutoFit/>
            </a:bodyPr>
            <a:lstStyle/>
            <a:p>
              <a:r>
                <a:rPr kumimoji="1" lang="en-US" altLang="zh-CN" sz="1600" dirty="0"/>
                <a:t>Generate message 2</a:t>
              </a:r>
              <a:endParaRPr kumimoji="1" lang="zh-CN" altLang="en-US" sz="1600" dirty="0"/>
            </a:p>
          </p:txBody>
        </p:sp>
      </p:grpSp>
    </p:spTree>
    <p:extLst>
      <p:ext uri="{BB962C8B-B14F-4D97-AF65-F5344CB8AC3E}">
        <p14:creationId xmlns:p14="http://schemas.microsoft.com/office/powerpoint/2010/main" val="662973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304800" y="571500"/>
            <a:ext cx="8521700" cy="5702300"/>
          </a:xfrm>
          <a:prstGeom prst="rect">
            <a:avLst/>
          </a:prstGeom>
        </p:spPr>
      </p:pic>
      <p:sp>
        <p:nvSpPr>
          <p:cNvPr id="3" name="矩形 2"/>
          <p:cNvSpPr/>
          <p:nvPr/>
        </p:nvSpPr>
        <p:spPr>
          <a:xfrm>
            <a:off x="457200" y="6385996"/>
            <a:ext cx="7815263" cy="369332"/>
          </a:xfrm>
          <a:prstGeom prst="rect">
            <a:avLst/>
          </a:prstGeom>
        </p:spPr>
        <p:txBody>
          <a:bodyPr wrap="square">
            <a:spAutoFit/>
          </a:bodyPr>
          <a:lstStyle/>
          <a:p>
            <a:r>
              <a:rPr lang="en-US" altLang="zh-CN" dirty="0"/>
              <a:t>Samples</a:t>
            </a:r>
            <a:r>
              <a:rPr lang="zh-CN" altLang="en-US" dirty="0"/>
              <a:t> </a:t>
            </a:r>
            <a:r>
              <a:rPr lang="en-US" altLang="zh-CN" dirty="0"/>
              <a:t>from</a:t>
            </a:r>
            <a:r>
              <a:rPr lang="zh-CN" altLang="en-US" dirty="0"/>
              <a:t> https://bryantsai.com/fault-tolerant-message-processing-in-storm/</a:t>
            </a:r>
          </a:p>
        </p:txBody>
      </p:sp>
    </p:spTree>
    <p:extLst>
      <p:ext uri="{BB962C8B-B14F-4D97-AF65-F5344CB8AC3E}">
        <p14:creationId xmlns:p14="http://schemas.microsoft.com/office/powerpoint/2010/main" val="18621707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304800" y="571500"/>
            <a:ext cx="8521700" cy="5702300"/>
          </a:xfrm>
          <a:prstGeom prst="rect">
            <a:avLst/>
          </a:prstGeom>
        </p:spPr>
      </p:pic>
    </p:spTree>
    <p:extLst>
      <p:ext uri="{BB962C8B-B14F-4D97-AF65-F5344CB8AC3E}">
        <p14:creationId xmlns:p14="http://schemas.microsoft.com/office/powerpoint/2010/main" val="3920667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317500" y="558800"/>
            <a:ext cx="8496300" cy="5727700"/>
          </a:xfrm>
          <a:prstGeom prst="rect">
            <a:avLst/>
          </a:prstGeom>
        </p:spPr>
      </p:pic>
    </p:spTree>
    <p:extLst>
      <p:ext uri="{BB962C8B-B14F-4D97-AF65-F5344CB8AC3E}">
        <p14:creationId xmlns:p14="http://schemas.microsoft.com/office/powerpoint/2010/main" val="2173055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311150" y="577850"/>
            <a:ext cx="8521700" cy="5702300"/>
          </a:xfrm>
          <a:prstGeom prst="rect">
            <a:avLst/>
          </a:prstGeom>
        </p:spPr>
      </p:pic>
      <p:sp>
        <p:nvSpPr>
          <p:cNvPr id="3" name="矩形 2">
            <a:extLst>
              <a:ext uri="{FF2B5EF4-FFF2-40B4-BE49-F238E27FC236}">
                <a16:creationId xmlns:a16="http://schemas.microsoft.com/office/drawing/2014/main" id="{B1279496-ED65-C643-ADB6-B00623A1E383}"/>
              </a:ext>
            </a:extLst>
          </p:cNvPr>
          <p:cNvSpPr/>
          <p:nvPr/>
        </p:nvSpPr>
        <p:spPr>
          <a:xfrm>
            <a:off x="1787288" y="6214030"/>
            <a:ext cx="5938421" cy="369332"/>
          </a:xfrm>
          <a:prstGeom prst="rect">
            <a:avLst/>
          </a:prstGeom>
        </p:spPr>
        <p:txBody>
          <a:bodyPr wrap="none">
            <a:spAutoFit/>
          </a:bodyPr>
          <a:lstStyle/>
          <a:p>
            <a:r>
              <a:rPr kumimoji="1" lang="en-US" altLang="zh-CN" dirty="0"/>
              <a:t>Cost of AT_LEAST_ONCE: 2X messages, and hurt performance</a:t>
            </a:r>
            <a:endParaRPr lang="zh-CN" altLang="en-US" dirty="0"/>
          </a:p>
        </p:txBody>
      </p:sp>
    </p:spTree>
    <p:extLst>
      <p:ext uri="{BB962C8B-B14F-4D97-AF65-F5344CB8AC3E}">
        <p14:creationId xmlns:p14="http://schemas.microsoft.com/office/powerpoint/2010/main" val="1326956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Exactly</a:t>
            </a:r>
            <a:r>
              <a:rPr kumimoji="1" lang="zh-CN" altLang="en-US" dirty="0"/>
              <a:t> </a:t>
            </a:r>
            <a:r>
              <a:rPr kumimoji="1" lang="en-US" altLang="zh-CN"/>
              <a:t>once?</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sp>
        <p:nvSpPr>
          <p:cNvPr id="4" name="椭圆 3"/>
          <p:cNvSpPr/>
          <p:nvPr/>
        </p:nvSpPr>
        <p:spPr>
          <a:xfrm>
            <a:off x="1762297" y="3358342"/>
            <a:ext cx="1113906" cy="7481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4076006" y="2297084"/>
            <a:ext cx="1113906" cy="7481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4076006" y="4342015"/>
            <a:ext cx="1113906" cy="7481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6436821" y="3358341"/>
            <a:ext cx="1113906" cy="7481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9" name="直线箭头连接符 8"/>
          <p:cNvCxnSpPr>
            <a:stCxn id="4" idx="7"/>
          </p:cNvCxnSpPr>
          <p:nvPr/>
        </p:nvCxnSpPr>
        <p:spPr>
          <a:xfrm flipV="1">
            <a:off x="2713075" y="2842953"/>
            <a:ext cx="1362931" cy="62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直线箭头连接符 9"/>
          <p:cNvCxnSpPr>
            <a:endCxn id="6" idx="2"/>
          </p:cNvCxnSpPr>
          <p:nvPr/>
        </p:nvCxnSpPr>
        <p:spPr>
          <a:xfrm>
            <a:off x="2713075" y="4044889"/>
            <a:ext cx="1362931" cy="67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1"/>
          <p:cNvCxnSpPr>
            <a:endCxn id="7" idx="1"/>
          </p:cNvCxnSpPr>
          <p:nvPr/>
        </p:nvCxnSpPr>
        <p:spPr>
          <a:xfrm>
            <a:off x="5217799" y="2775440"/>
            <a:ext cx="1382150" cy="692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直线箭头连接符 13"/>
          <p:cNvCxnSpPr/>
          <p:nvPr/>
        </p:nvCxnSpPr>
        <p:spPr>
          <a:xfrm flipV="1">
            <a:off x="5189912" y="4013232"/>
            <a:ext cx="1362931" cy="62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B4788CA5-2628-8D45-9CDE-101666F3CE14}"/>
              </a:ext>
            </a:extLst>
          </p:cNvPr>
          <p:cNvSpPr txBox="1"/>
          <p:nvPr/>
        </p:nvSpPr>
        <p:spPr>
          <a:xfrm>
            <a:off x="399326" y="5831671"/>
            <a:ext cx="8345347" cy="954107"/>
          </a:xfrm>
          <a:prstGeom prst="rect">
            <a:avLst/>
          </a:prstGeom>
          <a:noFill/>
        </p:spPr>
        <p:txBody>
          <a:bodyPr wrap="square" rtlCol="0">
            <a:spAutoFit/>
          </a:bodyPr>
          <a:lstStyle/>
          <a:p>
            <a:r>
              <a:rPr kumimoji="1" lang="en-US" altLang="zh-CN" sz="2800" dirty="0"/>
              <a:t>Requires a way to control state update to avoid partial change to the state </a:t>
            </a:r>
            <a:endParaRPr kumimoji="1" lang="zh-CN" altLang="en-US" sz="2800" dirty="0"/>
          </a:p>
        </p:txBody>
      </p:sp>
    </p:spTree>
    <p:extLst>
      <p:ext uri="{BB962C8B-B14F-4D97-AF65-F5344CB8AC3E}">
        <p14:creationId xmlns:p14="http://schemas.microsoft.com/office/powerpoint/2010/main" val="956628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799" y="348366"/>
            <a:ext cx="8534400" cy="1143000"/>
          </a:xfrm>
        </p:spPr>
        <p:txBody>
          <a:bodyPr>
            <a:normAutofit fontScale="90000"/>
          </a:bodyPr>
          <a:lstStyle/>
          <a:p>
            <a:r>
              <a:rPr lang="en-US" altLang="zh-CN" dirty="0"/>
              <a:t>Low Latency Demand : </a:t>
            </a:r>
            <a:r>
              <a:rPr kumimoji="1" lang="en-US" altLang="zh-CN" dirty="0"/>
              <a:t>Fraud</a:t>
            </a:r>
            <a:r>
              <a:rPr kumimoji="1" lang="zh-CN" altLang="en-US" dirty="0"/>
              <a:t> </a:t>
            </a:r>
            <a:r>
              <a:rPr kumimoji="1" lang="en-US" altLang="zh-CN" dirty="0"/>
              <a:t>Detection</a:t>
            </a:r>
            <a:endParaRPr kumimoji="1" lang="zh-CN" altLang="en-US" dirty="0"/>
          </a:p>
        </p:txBody>
      </p:sp>
      <p:pic>
        <p:nvPicPr>
          <p:cNvPr id="4" name="图片 3"/>
          <p:cNvPicPr>
            <a:picLocks noChangeAspect="1"/>
          </p:cNvPicPr>
          <p:nvPr/>
        </p:nvPicPr>
        <p:blipFill>
          <a:blip r:embed="rId2"/>
          <a:stretch>
            <a:fillRect/>
          </a:stretch>
        </p:blipFill>
        <p:spPr>
          <a:xfrm>
            <a:off x="1372393" y="1491366"/>
            <a:ext cx="6399213" cy="4612483"/>
          </a:xfrm>
          <a:prstGeom prst="rect">
            <a:avLst/>
          </a:prstGeom>
        </p:spPr>
      </p:pic>
      <p:sp>
        <p:nvSpPr>
          <p:cNvPr id="5" name="TextBox 50"/>
          <p:cNvSpPr txBox="1"/>
          <p:nvPr/>
        </p:nvSpPr>
        <p:spPr>
          <a:xfrm>
            <a:off x="1053952" y="6111580"/>
            <a:ext cx="7036093" cy="430887"/>
          </a:xfrm>
          <a:prstGeom prst="rect">
            <a:avLst/>
          </a:prstGeom>
          <a:noFill/>
        </p:spPr>
        <p:txBody>
          <a:bodyPr wrap="none" rtlCol="0">
            <a:spAutoFit/>
          </a:bodyPr>
          <a:lstStyle/>
          <a:p>
            <a:r>
              <a:rPr lang="en-US" altLang="zh-CN" sz="2200" dirty="0">
                <a:latin typeface="Corbel"/>
                <a:cs typeface="Corbel"/>
              </a:rPr>
              <a:t>Real-time</a:t>
            </a:r>
            <a:r>
              <a:rPr lang="zh-CN" altLang="en-US" sz="2200" dirty="0">
                <a:latin typeface="Corbel"/>
                <a:cs typeface="Corbel"/>
              </a:rPr>
              <a:t> </a:t>
            </a:r>
            <a:r>
              <a:rPr lang="en-US" altLang="zh-CN" sz="2200" dirty="0">
                <a:latin typeface="Corbel"/>
                <a:cs typeface="Corbel"/>
              </a:rPr>
              <a:t>requirement:</a:t>
            </a:r>
            <a:r>
              <a:rPr lang="zh-CN" altLang="en-US" sz="2200" dirty="0">
                <a:latin typeface="Corbel"/>
                <a:cs typeface="Corbel"/>
              </a:rPr>
              <a:t> </a:t>
            </a:r>
            <a:r>
              <a:rPr lang="en-US" altLang="zh-CN" sz="2200" dirty="0">
                <a:latin typeface="Corbel"/>
                <a:cs typeface="Corbel"/>
              </a:rPr>
              <a:t>50</a:t>
            </a:r>
            <a:r>
              <a:rPr lang="zh-CN" altLang="en-US" sz="2200" dirty="0">
                <a:latin typeface="Corbel"/>
                <a:cs typeface="Corbel"/>
              </a:rPr>
              <a:t> </a:t>
            </a:r>
            <a:r>
              <a:rPr lang="en-US" altLang="zh-CN" sz="2200" dirty="0" err="1">
                <a:latin typeface="Corbel"/>
                <a:cs typeface="Corbel"/>
              </a:rPr>
              <a:t>ms</a:t>
            </a:r>
            <a:r>
              <a:rPr lang="zh-CN" altLang="en-US" sz="2200" dirty="0">
                <a:latin typeface="Corbel"/>
                <a:cs typeface="Corbel"/>
              </a:rPr>
              <a:t> </a:t>
            </a:r>
            <a:r>
              <a:rPr lang="en-US" altLang="zh-CN" sz="2200" dirty="0" err="1">
                <a:latin typeface="Corbel"/>
                <a:cs typeface="Corbel"/>
              </a:rPr>
              <a:t>latecny</a:t>
            </a:r>
            <a:r>
              <a:rPr lang="zh-CN" altLang="en-US" sz="2200" dirty="0">
                <a:latin typeface="Corbel"/>
                <a:cs typeface="Corbel"/>
              </a:rPr>
              <a:t> </a:t>
            </a:r>
            <a:r>
              <a:rPr lang="en-US" altLang="zh-CN" sz="2200" dirty="0">
                <a:latin typeface="Corbel"/>
                <a:cs typeface="Corbel"/>
              </a:rPr>
              <a:t>@</a:t>
            </a:r>
            <a:r>
              <a:rPr lang="zh-CN" altLang="en-US" sz="2200" dirty="0">
                <a:latin typeface="Corbel"/>
                <a:cs typeface="Corbel"/>
              </a:rPr>
              <a:t> </a:t>
            </a:r>
            <a:r>
              <a:rPr lang="en-US" altLang="zh-CN" sz="2200" dirty="0">
                <a:latin typeface="Corbel"/>
                <a:cs typeface="Corbel"/>
              </a:rPr>
              <a:t>100k</a:t>
            </a:r>
            <a:r>
              <a:rPr lang="zh-CN" altLang="en-US" sz="2200" dirty="0">
                <a:latin typeface="Corbel"/>
                <a:cs typeface="Corbel"/>
              </a:rPr>
              <a:t> </a:t>
            </a:r>
            <a:r>
              <a:rPr lang="en-US" altLang="zh-CN" sz="2200" dirty="0" err="1">
                <a:latin typeface="Corbel"/>
                <a:cs typeface="Corbel"/>
              </a:rPr>
              <a:t>transctions</a:t>
            </a:r>
            <a:r>
              <a:rPr lang="en-US" altLang="zh-CN" sz="2200" dirty="0">
                <a:latin typeface="Corbel"/>
                <a:cs typeface="Corbel"/>
              </a:rPr>
              <a:t>/s</a:t>
            </a:r>
          </a:p>
        </p:txBody>
      </p:sp>
    </p:spTree>
    <p:extLst>
      <p:ext uri="{BB962C8B-B14F-4D97-AF65-F5344CB8AC3E}">
        <p14:creationId xmlns:p14="http://schemas.microsoft.com/office/powerpoint/2010/main" val="1431133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Fault tolerance in </a:t>
            </a:r>
            <a:r>
              <a:rPr kumimoji="1" lang="en-US" altLang="zh-CN" dirty="0" err="1"/>
              <a:t>Sparkstream</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0355477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altLang="zh-CN" dirty="0"/>
              <a:t>fault</a:t>
            </a:r>
            <a:r>
              <a:rPr lang="zh-CN" altLang="en-US" dirty="0"/>
              <a:t> </a:t>
            </a:r>
            <a:r>
              <a:rPr lang="en-US" altLang="zh-CN" dirty="0"/>
              <a:t>tolerance</a:t>
            </a:r>
            <a:r>
              <a:rPr lang="zh-CN" altLang="en-US" dirty="0"/>
              <a:t> </a:t>
            </a:r>
            <a:r>
              <a:rPr lang="en-US" dirty="0"/>
              <a:t>is it hard?</a:t>
            </a:r>
          </a:p>
        </p:txBody>
      </p:sp>
      <p:sp>
        <p:nvSpPr>
          <p:cNvPr id="38" name="Content Placeholder 37"/>
          <p:cNvSpPr>
            <a:spLocks noGrp="1"/>
          </p:cNvSpPr>
          <p:nvPr>
            <p:ph idx="1"/>
          </p:nvPr>
        </p:nvSpPr>
        <p:spPr/>
        <p:txBody>
          <a:bodyPr/>
          <a:lstStyle/>
          <a:p>
            <a:pPr marL="0" indent="0" algn="ctr">
              <a:buNone/>
            </a:pPr>
            <a:r>
              <a:rPr lang="en-US" dirty="0"/>
              <a:t>Stateful </a:t>
            </a:r>
            <a:r>
              <a:rPr lang="en-US" i="1" dirty="0"/>
              <a:t>continuous operators</a:t>
            </a:r>
            <a:r>
              <a:rPr lang="en-US" dirty="0"/>
              <a:t> tightly integrate “computation” with “mutable state”</a:t>
            </a:r>
          </a:p>
          <a:p>
            <a:pPr marL="0" indent="0" algn="ctr">
              <a:buNone/>
            </a:pPr>
            <a:endParaRPr lang="en-US" sz="1400" dirty="0"/>
          </a:p>
          <a:p>
            <a:pPr marL="0" indent="0" algn="ctr">
              <a:spcBef>
                <a:spcPts val="0"/>
              </a:spcBef>
              <a:buNone/>
            </a:pPr>
            <a:r>
              <a:rPr lang="en-US" sz="2400" dirty="0"/>
              <a:t>Makes it harder to define clear boundaries when </a:t>
            </a:r>
          </a:p>
          <a:p>
            <a:pPr marL="0" indent="0" algn="ctr">
              <a:spcBef>
                <a:spcPts val="0"/>
              </a:spcBef>
              <a:buNone/>
            </a:pPr>
            <a:r>
              <a:rPr lang="en-US" sz="2400" dirty="0"/>
              <a:t>computation and state can be moved around</a:t>
            </a:r>
          </a:p>
        </p:txBody>
      </p:sp>
      <p:grpSp>
        <p:nvGrpSpPr>
          <p:cNvPr id="39" name="Group 38"/>
          <p:cNvGrpSpPr/>
          <p:nvPr/>
        </p:nvGrpSpPr>
        <p:grpSpPr>
          <a:xfrm>
            <a:off x="2219424" y="3889502"/>
            <a:ext cx="4732402" cy="1939384"/>
            <a:chOff x="2879698" y="2921578"/>
            <a:chExt cx="3206305" cy="1313975"/>
          </a:xfrm>
        </p:grpSpPr>
        <p:sp>
          <p:nvSpPr>
            <p:cNvPr id="4" name="Rounded Rectangle 3"/>
            <p:cNvSpPr/>
            <p:nvPr/>
          </p:nvSpPr>
          <p:spPr>
            <a:xfrm>
              <a:off x="3971426" y="3281270"/>
              <a:ext cx="1035031" cy="954283"/>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2000" dirty="0">
                  <a:solidFill>
                    <a:srgbClr val="000090"/>
                  </a:solidFill>
                </a:rPr>
                <a:t>stateful</a:t>
              </a:r>
            </a:p>
            <a:p>
              <a:pPr algn="ctr"/>
              <a:r>
                <a:rPr lang="en-US" sz="2000" dirty="0">
                  <a:solidFill>
                    <a:srgbClr val="000090"/>
                  </a:solidFill>
                </a:rPr>
                <a:t>continuous operator</a:t>
              </a:r>
              <a:endParaRPr lang="en-US" dirty="0">
                <a:solidFill>
                  <a:srgbClr val="000090"/>
                </a:solidFill>
              </a:endParaRPr>
            </a:p>
          </p:txBody>
        </p:sp>
        <p:sp>
          <p:nvSpPr>
            <p:cNvPr id="6" name="Rectangle 5"/>
            <p:cNvSpPr/>
            <p:nvPr/>
          </p:nvSpPr>
          <p:spPr>
            <a:xfrm>
              <a:off x="4081447" y="2921578"/>
              <a:ext cx="814932" cy="506429"/>
            </a:xfrm>
            <a:prstGeom prst="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sz="2000" dirty="0">
                  <a:solidFill>
                    <a:schemeClr val="accent3">
                      <a:lumMod val="50000"/>
                    </a:schemeClr>
                  </a:solidFill>
                </a:rPr>
                <a:t>mutable state</a:t>
              </a:r>
            </a:p>
          </p:txBody>
        </p:sp>
        <p:sp>
          <p:nvSpPr>
            <p:cNvPr id="7" name="Rectangle 6"/>
            <p:cNvSpPr/>
            <p:nvPr/>
          </p:nvSpPr>
          <p:spPr>
            <a:xfrm>
              <a:off x="2879698" y="3501417"/>
              <a:ext cx="814932" cy="506429"/>
            </a:xfrm>
            <a:prstGeom prst="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sz="2000" dirty="0">
                  <a:solidFill>
                    <a:schemeClr val="accent2">
                      <a:lumMod val="50000"/>
                    </a:schemeClr>
                  </a:solidFill>
                </a:rPr>
                <a:t>input</a:t>
              </a:r>
            </a:p>
            <a:p>
              <a:pPr algn="ctr"/>
              <a:r>
                <a:rPr lang="en-US" sz="2000" dirty="0">
                  <a:solidFill>
                    <a:schemeClr val="accent2">
                      <a:lumMod val="50000"/>
                    </a:schemeClr>
                  </a:solidFill>
                </a:rPr>
                <a:t>records</a:t>
              </a:r>
            </a:p>
          </p:txBody>
        </p:sp>
        <p:sp>
          <p:nvSpPr>
            <p:cNvPr id="8" name="Rectangle 7"/>
            <p:cNvSpPr/>
            <p:nvPr/>
          </p:nvSpPr>
          <p:spPr>
            <a:xfrm>
              <a:off x="5271071" y="3501417"/>
              <a:ext cx="814932" cy="506429"/>
            </a:xfrm>
            <a:prstGeom prst="rect">
              <a:avLst/>
            </a:prstGeom>
          </p:spPr>
          <p:style>
            <a:lnRef idx="1">
              <a:schemeClr val="accent6"/>
            </a:lnRef>
            <a:fillRef idx="2">
              <a:schemeClr val="accent6"/>
            </a:fillRef>
            <a:effectRef idx="1">
              <a:schemeClr val="accent6"/>
            </a:effectRef>
            <a:fontRef idx="minor">
              <a:schemeClr val="dk1"/>
            </a:fontRef>
          </p:style>
          <p:txBody>
            <a:bodyPr lIns="0" rIns="0" rtlCol="0" anchor="ctr"/>
            <a:lstStyle/>
            <a:p>
              <a:pPr algn="ctr"/>
              <a:r>
                <a:rPr lang="en-US" sz="2000" dirty="0">
                  <a:solidFill>
                    <a:schemeClr val="accent6">
                      <a:lumMod val="50000"/>
                    </a:schemeClr>
                  </a:solidFill>
                </a:rPr>
                <a:t>output</a:t>
              </a:r>
            </a:p>
            <a:p>
              <a:pPr algn="ctr"/>
              <a:r>
                <a:rPr lang="en-US" sz="2000" dirty="0">
                  <a:solidFill>
                    <a:schemeClr val="accent6">
                      <a:lumMod val="50000"/>
                    </a:schemeClr>
                  </a:solidFill>
                </a:rPr>
                <a:t>records</a:t>
              </a:r>
            </a:p>
          </p:txBody>
        </p:sp>
        <p:cxnSp>
          <p:nvCxnSpPr>
            <p:cNvPr id="10" name="Straight Arrow Connector 9"/>
            <p:cNvCxnSpPr>
              <a:stCxn id="7" idx="3"/>
              <a:endCxn id="4" idx="1"/>
            </p:cNvCxnSpPr>
            <p:nvPr/>
          </p:nvCxnSpPr>
          <p:spPr>
            <a:xfrm>
              <a:off x="3694630" y="3754632"/>
              <a:ext cx="276796" cy="378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4" idx="3"/>
              <a:endCxn id="8" idx="1"/>
            </p:cNvCxnSpPr>
            <p:nvPr/>
          </p:nvCxnSpPr>
          <p:spPr>
            <a:xfrm flipV="1">
              <a:off x="5006457" y="3754632"/>
              <a:ext cx="264614" cy="378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sp>
        <p:nvSpPr>
          <p:cNvPr id="11" name="Arc 10"/>
          <p:cNvSpPr/>
          <p:nvPr/>
        </p:nvSpPr>
        <p:spPr>
          <a:xfrm>
            <a:off x="3345111" y="3889502"/>
            <a:ext cx="721951" cy="659376"/>
          </a:xfrm>
          <a:prstGeom prst="arc">
            <a:avLst>
              <a:gd name="adj1" fmla="val 2504094"/>
              <a:gd name="adj2" fmla="val 19406337"/>
            </a:avLst>
          </a:prstGeom>
          <a:ln w="19050" cmpd="sng">
            <a:solidFill>
              <a:schemeClr val="tx1"/>
            </a:solidFill>
            <a:headEnd type="none"/>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00"/>
          </a:p>
        </p:txBody>
      </p:sp>
    </p:spTree>
    <p:extLst>
      <p:ext uri="{BB962C8B-B14F-4D97-AF65-F5344CB8AC3E}">
        <p14:creationId xmlns:p14="http://schemas.microsoft.com/office/powerpoint/2010/main" val="2069347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Review:</a:t>
            </a:r>
            <a:r>
              <a:rPr kumimoji="1" lang="zh-CN" altLang="en-US" dirty="0"/>
              <a:t> </a:t>
            </a:r>
            <a:r>
              <a:rPr kumimoji="1" lang="en-US" altLang="zh-CN" dirty="0"/>
              <a:t>How</a:t>
            </a:r>
            <a:r>
              <a:rPr kumimoji="1" lang="zh-CN" altLang="en-US" dirty="0"/>
              <a:t> </a:t>
            </a:r>
            <a:r>
              <a:rPr kumimoji="1" lang="en-US" altLang="zh-CN" dirty="0"/>
              <a:t>Spark</a:t>
            </a:r>
            <a:r>
              <a:rPr kumimoji="1" lang="zh-CN" altLang="en-US" dirty="0"/>
              <a:t> </a:t>
            </a:r>
            <a:r>
              <a:rPr kumimoji="1" lang="en-US" altLang="zh-CN" dirty="0"/>
              <a:t>deal</a:t>
            </a:r>
            <a:r>
              <a:rPr kumimoji="1" lang="zh-CN" altLang="en-US" dirty="0"/>
              <a:t> </a:t>
            </a:r>
            <a:r>
              <a:rPr kumimoji="1" lang="en-US" altLang="zh-CN" dirty="0"/>
              <a:t>with</a:t>
            </a:r>
            <a:r>
              <a:rPr kumimoji="1" lang="zh-CN" altLang="en-US" dirty="0"/>
              <a:t> </a:t>
            </a:r>
            <a:r>
              <a:rPr kumimoji="1" lang="en-US" altLang="zh-CN" dirty="0"/>
              <a:t>Fault</a:t>
            </a:r>
            <a:r>
              <a:rPr kumimoji="1" lang="zh-CN" altLang="en-US" dirty="0"/>
              <a:t> </a:t>
            </a:r>
            <a:r>
              <a:rPr kumimoji="1" lang="en-US" altLang="zh-CN" dirty="0"/>
              <a:t>Tolerance</a:t>
            </a:r>
            <a:endParaRPr kumimoji="1" lang="zh-CN" altLang="en-US" dirty="0"/>
          </a:p>
        </p:txBody>
      </p:sp>
      <p:sp>
        <p:nvSpPr>
          <p:cNvPr id="4" name="TextBox 4"/>
          <p:cNvSpPr txBox="1"/>
          <p:nvPr/>
        </p:nvSpPr>
        <p:spPr>
          <a:xfrm>
            <a:off x="992958" y="4060930"/>
            <a:ext cx="7571091" cy="923330"/>
          </a:xfrm>
          <a:prstGeom prst="rect">
            <a:avLst/>
          </a:prstGeom>
          <a:noFill/>
        </p:spPr>
        <p:txBody>
          <a:bodyPr wrap="square" rtlCol="0">
            <a:spAutoFit/>
          </a:bodyPr>
          <a:lstStyle/>
          <a:p>
            <a:r>
              <a:rPr lang="en-US" sz="1800" dirty="0">
                <a:latin typeface="Lucida Console"/>
                <a:cs typeface="Lucida Console"/>
              </a:rPr>
              <a:t>messages = </a:t>
            </a:r>
            <a:r>
              <a:rPr lang="en-US" sz="1800" dirty="0" err="1">
                <a:latin typeface="Lucida Console"/>
                <a:cs typeface="Lucida Console"/>
              </a:rPr>
              <a:t>textFile</a:t>
            </a:r>
            <a:r>
              <a:rPr lang="en-US" sz="1800" dirty="0">
                <a:latin typeface="Lucida Console"/>
                <a:cs typeface="Lucida Console"/>
              </a:rPr>
              <a:t>(...).</a:t>
            </a:r>
            <a:r>
              <a:rPr lang="en-US" sz="1800" dirty="0">
                <a:solidFill>
                  <a:srgbClr val="3366FF"/>
                </a:solidFill>
                <a:latin typeface="Lucida Console"/>
                <a:cs typeface="Lucida Console"/>
              </a:rPr>
              <a:t>filter</a:t>
            </a:r>
            <a:r>
              <a:rPr lang="en-US" sz="1800" dirty="0">
                <a:latin typeface="Lucida Console"/>
                <a:cs typeface="Lucida Console"/>
              </a:rPr>
              <a:t>(</a:t>
            </a:r>
            <a:r>
              <a:rPr lang="en-US" sz="1800" dirty="0">
                <a:solidFill>
                  <a:srgbClr val="FF0080"/>
                </a:solidFill>
                <a:latin typeface="Lucida Console"/>
                <a:cs typeface="Lucida Console"/>
              </a:rPr>
              <a:t>_.contains(“error”)</a:t>
            </a:r>
            <a:r>
              <a:rPr lang="en-US" sz="1800" dirty="0">
                <a:latin typeface="Lucida Console"/>
                <a:cs typeface="Lucida Console"/>
              </a:rPr>
              <a:t>)</a:t>
            </a:r>
          </a:p>
          <a:p>
            <a:r>
              <a:rPr lang="en-US" sz="1800" dirty="0">
                <a:latin typeface="Lucida Console"/>
                <a:cs typeface="Lucida Console"/>
              </a:rPr>
              <a:t>                        .</a:t>
            </a:r>
            <a:r>
              <a:rPr lang="en-US" sz="1800" dirty="0">
                <a:solidFill>
                  <a:srgbClr val="3366FF"/>
                </a:solidFill>
                <a:latin typeface="Lucida Console"/>
                <a:cs typeface="Lucida Console"/>
              </a:rPr>
              <a:t>map</a:t>
            </a:r>
            <a:r>
              <a:rPr lang="en-US" sz="1800" dirty="0">
                <a:latin typeface="Lucida Console"/>
                <a:cs typeface="Lucida Console"/>
              </a:rPr>
              <a:t>(</a:t>
            </a:r>
            <a:r>
              <a:rPr lang="en-US" sz="1800" dirty="0">
                <a:solidFill>
                  <a:srgbClr val="FF0080"/>
                </a:solidFill>
                <a:latin typeface="Lucida Console"/>
                <a:cs typeface="Lucida Console"/>
              </a:rPr>
              <a:t>_.split(‘\t’)(2)</a:t>
            </a:r>
            <a:r>
              <a:rPr lang="en-US" sz="1800" dirty="0">
                <a:latin typeface="Lucida Console"/>
                <a:cs typeface="Lucida Console"/>
              </a:rPr>
              <a:t>)</a:t>
            </a:r>
          </a:p>
          <a:p>
            <a:r>
              <a:rPr lang="en-US" sz="1800" dirty="0">
                <a:latin typeface="Lucida Console"/>
                <a:cs typeface="Lucida Console"/>
              </a:rPr>
              <a:t>                        </a:t>
            </a:r>
          </a:p>
        </p:txBody>
      </p:sp>
      <p:grpSp>
        <p:nvGrpSpPr>
          <p:cNvPr id="5" name="Group 33"/>
          <p:cNvGrpSpPr/>
          <p:nvPr/>
        </p:nvGrpSpPr>
        <p:grpSpPr>
          <a:xfrm>
            <a:off x="992958" y="5202254"/>
            <a:ext cx="7085298" cy="871974"/>
            <a:chOff x="1039465" y="4756967"/>
            <a:chExt cx="5107436" cy="653233"/>
          </a:xfrm>
        </p:grpSpPr>
        <p:sp>
          <p:nvSpPr>
            <p:cNvPr id="6" name="Rounded Rectangle 9"/>
            <p:cNvSpPr/>
            <p:nvPr/>
          </p:nvSpPr>
          <p:spPr>
            <a:xfrm>
              <a:off x="1039465" y="4756967"/>
              <a:ext cx="1399240" cy="653233"/>
            </a:xfrm>
            <a:prstGeom prst="round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2200" dirty="0" err="1"/>
                <a:t>HadoopRDD</a:t>
              </a:r>
              <a:endParaRPr lang="en-US" sz="2200" dirty="0"/>
            </a:p>
            <a:p>
              <a:pPr algn="ctr"/>
              <a:r>
                <a:rPr lang="en-US" sz="1600" dirty="0"/>
                <a:t>path = </a:t>
              </a:r>
              <a:r>
                <a:rPr lang="en-US" sz="1600" dirty="0" err="1"/>
                <a:t>hdfs</a:t>
              </a:r>
              <a:r>
                <a:rPr lang="en-US" sz="1600" dirty="0"/>
                <a:t>://…</a:t>
              </a:r>
            </a:p>
          </p:txBody>
        </p:sp>
        <p:sp>
          <p:nvSpPr>
            <p:cNvPr id="7" name="Rounded Rectangle 10"/>
            <p:cNvSpPr/>
            <p:nvPr/>
          </p:nvSpPr>
          <p:spPr>
            <a:xfrm>
              <a:off x="2893563" y="4756967"/>
              <a:ext cx="1399240" cy="653233"/>
            </a:xfrm>
            <a:prstGeom prst="round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2200" dirty="0" err="1"/>
                <a:t>FilteredRDD</a:t>
              </a:r>
              <a:endParaRPr lang="en-US" sz="2200" dirty="0"/>
            </a:p>
            <a:p>
              <a:pPr algn="ctr"/>
              <a:r>
                <a:rPr lang="en-US" sz="1600" dirty="0" err="1"/>
                <a:t>func</a:t>
              </a:r>
              <a:r>
                <a:rPr lang="en-US" sz="1600" dirty="0"/>
                <a:t> = _.contains(...)</a:t>
              </a:r>
            </a:p>
          </p:txBody>
        </p:sp>
        <p:sp>
          <p:nvSpPr>
            <p:cNvPr id="8" name="Rounded Rectangle 11"/>
            <p:cNvSpPr/>
            <p:nvPr/>
          </p:nvSpPr>
          <p:spPr>
            <a:xfrm>
              <a:off x="4747661" y="4756967"/>
              <a:ext cx="1399240" cy="653233"/>
            </a:xfrm>
            <a:prstGeom prst="roundRect">
              <a:avLst/>
            </a:prstGeom>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2200" dirty="0" err="1"/>
                <a:t>MappedRDD</a:t>
              </a:r>
              <a:endParaRPr lang="en-US" sz="2200" dirty="0"/>
            </a:p>
            <a:p>
              <a:pPr algn="ctr"/>
              <a:r>
                <a:rPr lang="en-US" sz="1600" dirty="0" err="1"/>
                <a:t>func</a:t>
              </a:r>
              <a:r>
                <a:rPr lang="en-US" sz="1600" dirty="0"/>
                <a:t> = _.split(…)</a:t>
              </a:r>
            </a:p>
          </p:txBody>
        </p:sp>
        <p:cxnSp>
          <p:nvCxnSpPr>
            <p:cNvPr id="9" name="Straight Arrow Connector 20"/>
            <p:cNvCxnSpPr>
              <a:stCxn id="10" idx="1"/>
              <a:endCxn id="9" idx="3"/>
            </p:cNvCxnSpPr>
            <p:nvPr/>
          </p:nvCxnSpPr>
          <p:spPr>
            <a:xfrm rot="10800000">
              <a:off x="2438705" y="5083584"/>
              <a:ext cx="454858" cy="15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24"/>
            <p:cNvCxnSpPr>
              <a:endCxn id="10" idx="3"/>
            </p:cNvCxnSpPr>
            <p:nvPr/>
          </p:nvCxnSpPr>
          <p:spPr>
            <a:xfrm rot="10800000">
              <a:off x="4292803" y="5083584"/>
              <a:ext cx="454858" cy="1588"/>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
        <p:nvSpPr>
          <p:cNvPr id="11" name="Content Placeholder 37"/>
          <p:cNvSpPr>
            <a:spLocks noGrp="1"/>
          </p:cNvSpPr>
          <p:nvPr>
            <p:ph idx="1"/>
          </p:nvPr>
        </p:nvSpPr>
        <p:spPr>
          <a:xfrm>
            <a:off x="457200" y="1890699"/>
            <a:ext cx="8229600" cy="1720009"/>
          </a:xfrm>
        </p:spPr>
        <p:txBody>
          <a:bodyPr>
            <a:normAutofit/>
          </a:bodyPr>
          <a:lstStyle/>
          <a:p>
            <a:r>
              <a:rPr lang="en-US" altLang="zh-CN" dirty="0"/>
              <a:t>Computation</a:t>
            </a:r>
            <a:r>
              <a:rPr lang="zh-CN" altLang="en-US" dirty="0"/>
              <a:t> </a:t>
            </a:r>
            <a:r>
              <a:rPr lang="en-US" altLang="zh-CN" dirty="0"/>
              <a:t>are</a:t>
            </a:r>
            <a:r>
              <a:rPr lang="zh-CN" altLang="en-US" dirty="0"/>
              <a:t> </a:t>
            </a:r>
            <a:r>
              <a:rPr lang="en-US" altLang="zh-CN" dirty="0"/>
              <a:t>implemented</a:t>
            </a:r>
            <a:r>
              <a:rPr lang="zh-CN" altLang="en-US" dirty="0"/>
              <a:t> </a:t>
            </a:r>
            <a:r>
              <a:rPr lang="en-US" altLang="zh-CN" dirty="0"/>
              <a:t>as</a:t>
            </a:r>
            <a:r>
              <a:rPr lang="zh-CN" altLang="en-US" dirty="0"/>
              <a:t> </a:t>
            </a:r>
            <a:r>
              <a:rPr lang="en-US" altLang="zh-CN" dirty="0"/>
              <a:t>deterministic</a:t>
            </a:r>
            <a:r>
              <a:rPr lang="zh-CN" altLang="en-US" dirty="0"/>
              <a:t> </a:t>
            </a:r>
            <a:r>
              <a:rPr lang="en-US" altLang="zh-CN" dirty="0"/>
              <a:t>transformations</a:t>
            </a:r>
            <a:r>
              <a:rPr lang="zh-CN" altLang="en-US" dirty="0"/>
              <a:t> </a:t>
            </a:r>
            <a:r>
              <a:rPr lang="en-US" altLang="zh-CN" dirty="0"/>
              <a:t>on</a:t>
            </a:r>
            <a:r>
              <a:rPr lang="zh-CN" altLang="en-US" dirty="0"/>
              <a:t> </a:t>
            </a:r>
            <a:r>
              <a:rPr lang="en-US" altLang="zh-CN" dirty="0"/>
              <a:t>immutable</a:t>
            </a:r>
            <a:r>
              <a:rPr lang="zh-CN" altLang="en-US" dirty="0"/>
              <a:t> </a:t>
            </a:r>
            <a:r>
              <a:rPr lang="en-US" altLang="zh-CN" dirty="0"/>
              <a:t>data</a:t>
            </a:r>
            <a:r>
              <a:rPr lang="zh-CN" altLang="en-US" dirty="0"/>
              <a:t> </a:t>
            </a:r>
            <a:r>
              <a:rPr lang="en-US" altLang="zh-CN" dirty="0"/>
              <a:t>sets</a:t>
            </a:r>
            <a:endParaRPr lang="en-US" sz="1400" dirty="0"/>
          </a:p>
        </p:txBody>
      </p:sp>
    </p:spTree>
    <p:extLst>
      <p:ext uri="{BB962C8B-B14F-4D97-AF65-F5344CB8AC3E}">
        <p14:creationId xmlns:p14="http://schemas.microsoft.com/office/powerpoint/2010/main" val="865163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Processing Systems</a:t>
            </a:r>
          </a:p>
        </p:txBody>
      </p:sp>
      <p:sp>
        <p:nvSpPr>
          <p:cNvPr id="3" name="Content Placeholder 2"/>
          <p:cNvSpPr>
            <a:spLocks noGrp="1"/>
          </p:cNvSpPr>
          <p:nvPr>
            <p:ph idx="1"/>
          </p:nvPr>
        </p:nvSpPr>
        <p:spPr>
          <a:xfrm>
            <a:off x="457200" y="1179301"/>
            <a:ext cx="8229600" cy="4525963"/>
          </a:xfrm>
        </p:spPr>
        <p:txBody>
          <a:bodyPr/>
          <a:lstStyle/>
          <a:p>
            <a:pPr marL="0" indent="0">
              <a:buNone/>
            </a:pPr>
            <a:r>
              <a:rPr lang="en-US" dirty="0"/>
              <a:t>Batch processing systems like </a:t>
            </a:r>
            <a:r>
              <a:rPr lang="en-US" dirty="0" err="1"/>
              <a:t>MapReduce</a:t>
            </a:r>
            <a:r>
              <a:rPr lang="en-US" altLang="zh-CN" dirty="0"/>
              <a:t>/Spark</a:t>
            </a:r>
            <a:r>
              <a:rPr lang="en-US" dirty="0"/>
              <a:t> divide </a:t>
            </a:r>
          </a:p>
          <a:p>
            <a:pPr lvl="1"/>
            <a:r>
              <a:rPr lang="en-US" dirty="0"/>
              <a:t>Data into small partitions</a:t>
            </a:r>
          </a:p>
          <a:p>
            <a:pPr lvl="1"/>
            <a:r>
              <a:rPr lang="en-US" dirty="0"/>
              <a:t>Jobs into small, deterministic, stateless map / reduce tasks </a:t>
            </a:r>
          </a:p>
        </p:txBody>
      </p:sp>
      <p:grpSp>
        <p:nvGrpSpPr>
          <p:cNvPr id="39" name="Group 38"/>
          <p:cNvGrpSpPr/>
          <p:nvPr/>
        </p:nvGrpSpPr>
        <p:grpSpPr>
          <a:xfrm>
            <a:off x="2622317" y="3740756"/>
            <a:ext cx="540617" cy="2597734"/>
            <a:chOff x="2622317" y="3354992"/>
            <a:chExt cx="540617" cy="2597734"/>
          </a:xfrm>
        </p:grpSpPr>
        <p:pic>
          <p:nvPicPr>
            <p:cNvPr id="4" name="Picture 3"/>
            <p:cNvPicPr>
              <a:picLocks/>
            </p:cNvPicPr>
            <p:nvPr/>
          </p:nvPicPr>
          <p:blipFill>
            <a:blip r:embed="rId3"/>
            <a:stretch>
              <a:fillRect/>
            </a:stretch>
          </p:blipFill>
          <p:spPr>
            <a:xfrm>
              <a:off x="2622317" y="3354992"/>
              <a:ext cx="540617" cy="493237"/>
            </a:xfrm>
            <a:prstGeom prst="rect">
              <a:avLst/>
            </a:prstGeom>
          </p:spPr>
        </p:pic>
        <p:pic>
          <p:nvPicPr>
            <p:cNvPr id="5" name="Picture 4"/>
            <p:cNvPicPr>
              <a:picLocks/>
            </p:cNvPicPr>
            <p:nvPr/>
          </p:nvPicPr>
          <p:blipFill>
            <a:blip r:embed="rId3"/>
            <a:stretch>
              <a:fillRect/>
            </a:stretch>
          </p:blipFill>
          <p:spPr>
            <a:xfrm>
              <a:off x="2622317" y="4056491"/>
              <a:ext cx="540617" cy="493237"/>
            </a:xfrm>
            <a:prstGeom prst="rect">
              <a:avLst/>
            </a:prstGeom>
          </p:spPr>
        </p:pic>
        <p:pic>
          <p:nvPicPr>
            <p:cNvPr id="6" name="Picture 5"/>
            <p:cNvPicPr>
              <a:picLocks/>
            </p:cNvPicPr>
            <p:nvPr/>
          </p:nvPicPr>
          <p:blipFill>
            <a:blip r:embed="rId3"/>
            <a:stretch>
              <a:fillRect/>
            </a:stretch>
          </p:blipFill>
          <p:spPr>
            <a:xfrm>
              <a:off x="2622317" y="4757990"/>
              <a:ext cx="540617" cy="493237"/>
            </a:xfrm>
            <a:prstGeom prst="rect">
              <a:avLst/>
            </a:prstGeom>
          </p:spPr>
        </p:pic>
        <p:pic>
          <p:nvPicPr>
            <p:cNvPr id="10" name="Picture 9"/>
            <p:cNvPicPr>
              <a:picLocks/>
            </p:cNvPicPr>
            <p:nvPr/>
          </p:nvPicPr>
          <p:blipFill>
            <a:blip r:embed="rId3"/>
            <a:stretch>
              <a:fillRect/>
            </a:stretch>
          </p:blipFill>
          <p:spPr>
            <a:xfrm>
              <a:off x="2622317" y="5459489"/>
              <a:ext cx="540617" cy="493237"/>
            </a:xfrm>
            <a:prstGeom prst="rect">
              <a:avLst/>
            </a:prstGeom>
          </p:spPr>
        </p:pic>
      </p:grpSp>
      <p:grpSp>
        <p:nvGrpSpPr>
          <p:cNvPr id="40" name="Group 39"/>
          <p:cNvGrpSpPr/>
          <p:nvPr/>
        </p:nvGrpSpPr>
        <p:grpSpPr>
          <a:xfrm>
            <a:off x="5820929" y="3962802"/>
            <a:ext cx="540617" cy="2025038"/>
            <a:chOff x="5820929" y="3577038"/>
            <a:chExt cx="540617" cy="2025038"/>
          </a:xfrm>
        </p:grpSpPr>
        <p:pic>
          <p:nvPicPr>
            <p:cNvPr id="7" name="Picture 6"/>
            <p:cNvPicPr>
              <a:picLocks/>
            </p:cNvPicPr>
            <p:nvPr/>
          </p:nvPicPr>
          <p:blipFill>
            <a:blip r:embed="rId3"/>
            <a:stretch>
              <a:fillRect/>
            </a:stretch>
          </p:blipFill>
          <p:spPr>
            <a:xfrm>
              <a:off x="5820929" y="3577038"/>
              <a:ext cx="540617" cy="493237"/>
            </a:xfrm>
            <a:prstGeom prst="rect">
              <a:avLst/>
            </a:prstGeom>
          </p:spPr>
        </p:pic>
        <p:pic>
          <p:nvPicPr>
            <p:cNvPr id="8" name="Picture 7"/>
            <p:cNvPicPr>
              <a:picLocks/>
            </p:cNvPicPr>
            <p:nvPr/>
          </p:nvPicPr>
          <p:blipFill>
            <a:blip r:embed="rId3"/>
            <a:stretch>
              <a:fillRect/>
            </a:stretch>
          </p:blipFill>
          <p:spPr>
            <a:xfrm>
              <a:off x="5820929" y="4334357"/>
              <a:ext cx="540617" cy="493237"/>
            </a:xfrm>
            <a:prstGeom prst="rect">
              <a:avLst/>
            </a:prstGeom>
          </p:spPr>
        </p:pic>
        <p:pic>
          <p:nvPicPr>
            <p:cNvPr id="9" name="Picture 8"/>
            <p:cNvPicPr>
              <a:picLocks/>
            </p:cNvPicPr>
            <p:nvPr/>
          </p:nvPicPr>
          <p:blipFill>
            <a:blip r:embed="rId3"/>
            <a:stretch>
              <a:fillRect/>
            </a:stretch>
          </p:blipFill>
          <p:spPr>
            <a:xfrm>
              <a:off x="5820929" y="5108839"/>
              <a:ext cx="540617" cy="493237"/>
            </a:xfrm>
            <a:prstGeom prst="rect">
              <a:avLst/>
            </a:prstGeom>
          </p:spPr>
        </p:pic>
      </p:grpSp>
      <p:grpSp>
        <p:nvGrpSpPr>
          <p:cNvPr id="29" name="Group 28"/>
          <p:cNvGrpSpPr/>
          <p:nvPr/>
        </p:nvGrpSpPr>
        <p:grpSpPr>
          <a:xfrm>
            <a:off x="1416995" y="3891538"/>
            <a:ext cx="1440576" cy="2102267"/>
            <a:chOff x="1416995" y="3774709"/>
            <a:chExt cx="1440576" cy="2102267"/>
          </a:xfrm>
        </p:grpSpPr>
        <p:cxnSp>
          <p:nvCxnSpPr>
            <p:cNvPr id="31" name="Straight Arrow Connector 30"/>
            <p:cNvCxnSpPr>
              <a:endCxn id="14" idx="1"/>
            </p:cNvCxnSpPr>
            <p:nvPr/>
          </p:nvCxnSpPr>
          <p:spPr>
            <a:xfrm flipV="1">
              <a:off x="1422328" y="3774709"/>
              <a:ext cx="1435243" cy="68133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a:endCxn id="13" idx="1"/>
            </p:cNvCxnSpPr>
            <p:nvPr/>
          </p:nvCxnSpPr>
          <p:spPr>
            <a:xfrm flipV="1">
              <a:off x="1422328" y="4467681"/>
              <a:ext cx="1435243" cy="289638"/>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a:endCxn id="12" idx="1"/>
            </p:cNvCxnSpPr>
            <p:nvPr/>
          </p:nvCxnSpPr>
          <p:spPr>
            <a:xfrm>
              <a:off x="1416995" y="5079323"/>
              <a:ext cx="1440576" cy="96101"/>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a:endCxn id="11" idx="1"/>
            </p:cNvCxnSpPr>
            <p:nvPr/>
          </p:nvCxnSpPr>
          <p:spPr>
            <a:xfrm>
              <a:off x="1422328" y="5349044"/>
              <a:ext cx="1435243" cy="527932"/>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3234193" y="3774709"/>
            <a:ext cx="1134903" cy="2102267"/>
            <a:chOff x="3234193" y="3388945"/>
            <a:chExt cx="1134903" cy="2102267"/>
          </a:xfrm>
        </p:grpSpPr>
        <p:cxnSp>
          <p:nvCxnSpPr>
            <p:cNvPr id="58" name="Straight Arrow Connector 57"/>
            <p:cNvCxnSpPr>
              <a:stCxn id="14" idx="3"/>
              <a:endCxn id="62" idx="1"/>
            </p:cNvCxnSpPr>
            <p:nvPr/>
          </p:nvCxnSpPr>
          <p:spPr>
            <a:xfrm>
              <a:off x="3234193" y="3388945"/>
              <a:ext cx="1124088" cy="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13" idx="3"/>
              <a:endCxn id="63" idx="1"/>
            </p:cNvCxnSpPr>
            <p:nvPr/>
          </p:nvCxnSpPr>
          <p:spPr>
            <a:xfrm>
              <a:off x="3234193" y="4081917"/>
              <a:ext cx="1126322" cy="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2" idx="3"/>
              <a:endCxn id="64" idx="1"/>
            </p:cNvCxnSpPr>
            <p:nvPr/>
          </p:nvCxnSpPr>
          <p:spPr>
            <a:xfrm>
              <a:off x="3234193" y="4789660"/>
              <a:ext cx="1124088" cy="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11" idx="3"/>
              <a:endCxn id="65" idx="1"/>
            </p:cNvCxnSpPr>
            <p:nvPr/>
          </p:nvCxnSpPr>
          <p:spPr>
            <a:xfrm>
              <a:off x="3234193" y="5491212"/>
              <a:ext cx="1134903" cy="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grpSp>
        <p:nvGrpSpPr>
          <p:cNvPr id="35" name="Group 34"/>
          <p:cNvGrpSpPr/>
          <p:nvPr/>
        </p:nvGrpSpPr>
        <p:grpSpPr>
          <a:xfrm>
            <a:off x="4652996" y="3774709"/>
            <a:ext cx="1465488" cy="2290433"/>
            <a:chOff x="4642181" y="3589103"/>
            <a:chExt cx="1465488" cy="2290433"/>
          </a:xfrm>
        </p:grpSpPr>
        <p:cxnSp>
          <p:nvCxnSpPr>
            <p:cNvPr id="74" name="Straight Arrow Connector 73"/>
            <p:cNvCxnSpPr>
              <a:cxnSpLocks/>
              <a:stCxn id="62" idx="3"/>
            </p:cNvCxnSpPr>
            <p:nvPr/>
          </p:nvCxnSpPr>
          <p:spPr>
            <a:xfrm>
              <a:off x="4647797" y="3589103"/>
              <a:ext cx="1276457" cy="201466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75" name="Straight Arrow Connector 74"/>
            <p:cNvCxnSpPr>
              <a:cxnSpLocks/>
              <a:stCxn id="63" idx="3"/>
            </p:cNvCxnSpPr>
            <p:nvPr/>
          </p:nvCxnSpPr>
          <p:spPr>
            <a:xfrm>
              <a:off x="4650031" y="4282075"/>
              <a:ext cx="1290621" cy="1321688"/>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a:cxnSpLocks/>
              <a:stCxn id="64" idx="3"/>
            </p:cNvCxnSpPr>
            <p:nvPr/>
          </p:nvCxnSpPr>
          <p:spPr>
            <a:xfrm>
              <a:off x="4647797" y="4989818"/>
              <a:ext cx="1324181" cy="603288"/>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a:cxnSpLocks/>
              <a:stCxn id="65" idx="3"/>
            </p:cNvCxnSpPr>
            <p:nvPr/>
          </p:nvCxnSpPr>
          <p:spPr>
            <a:xfrm flipV="1">
              <a:off x="4658612" y="5569272"/>
              <a:ext cx="1315497" cy="122098"/>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86" name="Straight Arrow Connector 85"/>
            <p:cNvCxnSpPr>
              <a:endCxn id="16" idx="1"/>
            </p:cNvCxnSpPr>
            <p:nvPr/>
          </p:nvCxnSpPr>
          <p:spPr>
            <a:xfrm>
              <a:off x="4658612" y="3774709"/>
              <a:ext cx="1449057" cy="1069418"/>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87" name="Straight Arrow Connector 86"/>
            <p:cNvCxnSpPr>
              <a:endCxn id="16" idx="1"/>
            </p:cNvCxnSpPr>
            <p:nvPr/>
          </p:nvCxnSpPr>
          <p:spPr>
            <a:xfrm>
              <a:off x="4660846" y="4467681"/>
              <a:ext cx="1446823" cy="376446"/>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88" name="Straight Arrow Connector 87"/>
            <p:cNvCxnSpPr>
              <a:endCxn id="16" idx="1"/>
            </p:cNvCxnSpPr>
            <p:nvPr/>
          </p:nvCxnSpPr>
          <p:spPr>
            <a:xfrm flipV="1">
              <a:off x="4658612" y="4844127"/>
              <a:ext cx="1449057" cy="331297"/>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89" name="Straight Arrow Connector 88"/>
            <p:cNvCxnSpPr>
              <a:cxnSpLocks/>
              <a:endCxn id="16" idx="1"/>
            </p:cNvCxnSpPr>
            <p:nvPr/>
          </p:nvCxnSpPr>
          <p:spPr>
            <a:xfrm flipV="1">
              <a:off x="4669427" y="4844127"/>
              <a:ext cx="1438242" cy="103285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94" name="Straight Arrow Connector 93"/>
            <p:cNvCxnSpPr>
              <a:endCxn id="17" idx="1"/>
            </p:cNvCxnSpPr>
            <p:nvPr/>
          </p:nvCxnSpPr>
          <p:spPr>
            <a:xfrm>
              <a:off x="4642181" y="3777268"/>
              <a:ext cx="1465488" cy="279496"/>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95" name="Straight Arrow Connector 94"/>
            <p:cNvCxnSpPr>
              <a:endCxn id="17" idx="1"/>
            </p:cNvCxnSpPr>
            <p:nvPr/>
          </p:nvCxnSpPr>
          <p:spPr>
            <a:xfrm flipV="1">
              <a:off x="4644415" y="4056764"/>
              <a:ext cx="1463254" cy="413476"/>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96" name="Straight Arrow Connector 95"/>
            <p:cNvCxnSpPr>
              <a:endCxn id="17" idx="1"/>
            </p:cNvCxnSpPr>
            <p:nvPr/>
          </p:nvCxnSpPr>
          <p:spPr>
            <a:xfrm flipV="1">
              <a:off x="4642181" y="4056764"/>
              <a:ext cx="1465488" cy="112122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97" name="Straight Arrow Connector 96"/>
            <p:cNvCxnSpPr>
              <a:cxnSpLocks/>
              <a:endCxn id="17" idx="1"/>
            </p:cNvCxnSpPr>
            <p:nvPr/>
          </p:nvCxnSpPr>
          <p:spPr>
            <a:xfrm flipV="1">
              <a:off x="4652996" y="4056764"/>
              <a:ext cx="1454673" cy="1822772"/>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grpSp>
        <p:nvGrpSpPr>
          <p:cNvPr id="28" name="Group 27"/>
          <p:cNvGrpSpPr/>
          <p:nvPr/>
        </p:nvGrpSpPr>
        <p:grpSpPr>
          <a:xfrm>
            <a:off x="2857571" y="3601089"/>
            <a:ext cx="509802" cy="2565525"/>
            <a:chOff x="2857571" y="3215325"/>
            <a:chExt cx="509802" cy="2565525"/>
          </a:xfrm>
        </p:grpSpPr>
        <p:sp>
          <p:nvSpPr>
            <p:cNvPr id="11" name="Rounded Rectangle 10"/>
            <p:cNvSpPr/>
            <p:nvPr/>
          </p:nvSpPr>
          <p:spPr>
            <a:xfrm>
              <a:off x="2857571" y="5317592"/>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2" name="Rounded Rectangle 11"/>
            <p:cNvSpPr/>
            <p:nvPr/>
          </p:nvSpPr>
          <p:spPr>
            <a:xfrm>
              <a:off x="2857571" y="4616040"/>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3" name="Rounded Rectangle 12"/>
            <p:cNvSpPr/>
            <p:nvPr/>
          </p:nvSpPr>
          <p:spPr>
            <a:xfrm>
              <a:off x="2857571" y="3908297"/>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4" name="Rounded Rectangle 13"/>
            <p:cNvSpPr/>
            <p:nvPr/>
          </p:nvSpPr>
          <p:spPr>
            <a:xfrm>
              <a:off x="2857571" y="3215325"/>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02" name="Rounded Rectangle 101"/>
            <p:cNvSpPr/>
            <p:nvPr/>
          </p:nvSpPr>
          <p:spPr>
            <a:xfrm>
              <a:off x="2924161" y="5375601"/>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03" name="Rounded Rectangle 102"/>
            <p:cNvSpPr/>
            <p:nvPr/>
          </p:nvSpPr>
          <p:spPr>
            <a:xfrm>
              <a:off x="2924161" y="4674049"/>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04" name="Rounded Rectangle 103"/>
            <p:cNvSpPr/>
            <p:nvPr/>
          </p:nvSpPr>
          <p:spPr>
            <a:xfrm>
              <a:off x="2924161" y="3966306"/>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05" name="Rounded Rectangle 104"/>
            <p:cNvSpPr/>
            <p:nvPr/>
          </p:nvSpPr>
          <p:spPr>
            <a:xfrm>
              <a:off x="2924161" y="3273334"/>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10" name="Rounded Rectangle 109"/>
            <p:cNvSpPr/>
            <p:nvPr/>
          </p:nvSpPr>
          <p:spPr>
            <a:xfrm>
              <a:off x="2990751" y="5433610"/>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11" name="Rounded Rectangle 110"/>
            <p:cNvSpPr/>
            <p:nvPr/>
          </p:nvSpPr>
          <p:spPr>
            <a:xfrm>
              <a:off x="2990751" y="4732058"/>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12" name="Rounded Rectangle 111"/>
            <p:cNvSpPr/>
            <p:nvPr/>
          </p:nvSpPr>
          <p:spPr>
            <a:xfrm>
              <a:off x="2990751" y="4024315"/>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13" name="Rounded Rectangle 112"/>
            <p:cNvSpPr/>
            <p:nvPr/>
          </p:nvSpPr>
          <p:spPr>
            <a:xfrm>
              <a:off x="2990751" y="3331343"/>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grpSp>
      <p:sp>
        <p:nvSpPr>
          <p:cNvPr id="121" name="TextBox 120"/>
          <p:cNvSpPr txBox="1"/>
          <p:nvPr/>
        </p:nvSpPr>
        <p:spPr>
          <a:xfrm>
            <a:off x="2366851" y="6338490"/>
            <a:ext cx="1114620" cy="584776"/>
          </a:xfrm>
          <a:prstGeom prst="rect">
            <a:avLst/>
          </a:prstGeom>
          <a:noFill/>
        </p:spPr>
        <p:txBody>
          <a:bodyPr wrap="square" rtlCol="0">
            <a:spAutoFit/>
          </a:bodyPr>
          <a:lstStyle/>
          <a:p>
            <a:pPr algn="ctr"/>
            <a:r>
              <a:rPr lang="en-US" sz="1600" dirty="0"/>
              <a:t>stateless map tasks</a:t>
            </a:r>
          </a:p>
        </p:txBody>
      </p:sp>
      <p:grpSp>
        <p:nvGrpSpPr>
          <p:cNvPr id="37" name="Group 36"/>
          <p:cNvGrpSpPr/>
          <p:nvPr/>
        </p:nvGrpSpPr>
        <p:grpSpPr>
          <a:xfrm>
            <a:off x="6557228" y="4165345"/>
            <a:ext cx="1178882" cy="1538011"/>
            <a:chOff x="6555736" y="4131935"/>
            <a:chExt cx="1178882" cy="1538011"/>
          </a:xfrm>
        </p:grpSpPr>
        <p:cxnSp>
          <p:nvCxnSpPr>
            <p:cNvPr id="123" name="Straight Arrow Connector 122"/>
            <p:cNvCxnSpPr>
              <a:stCxn id="135" idx="3"/>
            </p:cNvCxnSpPr>
            <p:nvPr/>
          </p:nvCxnSpPr>
          <p:spPr>
            <a:xfrm>
              <a:off x="6568043" y="4131935"/>
              <a:ext cx="1166575" cy="509366"/>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124" name="Straight Arrow Connector 123"/>
            <p:cNvCxnSpPr>
              <a:cxnSpLocks/>
            </p:cNvCxnSpPr>
            <p:nvPr/>
          </p:nvCxnSpPr>
          <p:spPr>
            <a:xfrm>
              <a:off x="6555736" y="4882920"/>
              <a:ext cx="1161243" cy="21297"/>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125" name="Straight Arrow Connector 124"/>
            <p:cNvCxnSpPr>
              <a:stCxn id="133" idx="3"/>
            </p:cNvCxnSpPr>
            <p:nvPr/>
          </p:nvCxnSpPr>
          <p:spPr>
            <a:xfrm flipV="1">
              <a:off x="6568043" y="5245089"/>
              <a:ext cx="1161243" cy="424857"/>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sp>
        <p:nvSpPr>
          <p:cNvPr id="122" name="TextBox 121"/>
          <p:cNvSpPr txBox="1"/>
          <p:nvPr/>
        </p:nvSpPr>
        <p:spPr>
          <a:xfrm>
            <a:off x="5430130" y="6338490"/>
            <a:ext cx="1442350" cy="584776"/>
          </a:xfrm>
          <a:prstGeom prst="rect">
            <a:avLst/>
          </a:prstGeom>
          <a:noFill/>
        </p:spPr>
        <p:txBody>
          <a:bodyPr wrap="square" rtlCol="0">
            <a:spAutoFit/>
          </a:bodyPr>
          <a:lstStyle/>
          <a:p>
            <a:pPr algn="ctr"/>
            <a:r>
              <a:rPr lang="en-US" sz="1600" dirty="0"/>
              <a:t>stateless reduce tasks</a:t>
            </a:r>
          </a:p>
        </p:txBody>
      </p:sp>
      <p:grpSp>
        <p:nvGrpSpPr>
          <p:cNvPr id="36" name="Group 35"/>
          <p:cNvGrpSpPr/>
          <p:nvPr/>
        </p:nvGrpSpPr>
        <p:grpSpPr>
          <a:xfrm>
            <a:off x="6107669" y="3883144"/>
            <a:ext cx="460374" cy="1960422"/>
            <a:chOff x="6107669" y="3497380"/>
            <a:chExt cx="460374" cy="1960422"/>
          </a:xfrm>
        </p:grpSpPr>
        <p:sp>
          <p:nvSpPr>
            <p:cNvPr id="15" name="Rounded Rectangle 14"/>
            <p:cNvSpPr/>
            <p:nvPr/>
          </p:nvSpPr>
          <p:spPr>
            <a:xfrm>
              <a:off x="6107669" y="5035391"/>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sp>
          <p:nvSpPr>
            <p:cNvPr id="16" name="Rounded Rectangle 15"/>
            <p:cNvSpPr/>
            <p:nvPr/>
          </p:nvSpPr>
          <p:spPr>
            <a:xfrm>
              <a:off x="6107669" y="4284743"/>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sp>
          <p:nvSpPr>
            <p:cNvPr id="17" name="Rounded Rectangle 16"/>
            <p:cNvSpPr/>
            <p:nvPr/>
          </p:nvSpPr>
          <p:spPr>
            <a:xfrm>
              <a:off x="6107669" y="3497380"/>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sp>
          <p:nvSpPr>
            <p:cNvPr id="133" name="Rounded Rectangle 132"/>
            <p:cNvSpPr/>
            <p:nvPr/>
          </p:nvSpPr>
          <p:spPr>
            <a:xfrm>
              <a:off x="6191421" y="5110562"/>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sp>
          <p:nvSpPr>
            <p:cNvPr id="134" name="Rounded Rectangle 133"/>
            <p:cNvSpPr/>
            <p:nvPr/>
          </p:nvSpPr>
          <p:spPr>
            <a:xfrm>
              <a:off x="6191421" y="4359914"/>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sp>
          <p:nvSpPr>
            <p:cNvPr id="135" name="Rounded Rectangle 134"/>
            <p:cNvSpPr/>
            <p:nvPr/>
          </p:nvSpPr>
          <p:spPr>
            <a:xfrm>
              <a:off x="6191421" y="3572551"/>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grpSp>
      <p:grpSp>
        <p:nvGrpSpPr>
          <p:cNvPr id="43" name="Group 42"/>
          <p:cNvGrpSpPr/>
          <p:nvPr/>
        </p:nvGrpSpPr>
        <p:grpSpPr>
          <a:xfrm>
            <a:off x="472580" y="4301036"/>
            <a:ext cx="1501022" cy="2056494"/>
            <a:chOff x="472580" y="3915272"/>
            <a:chExt cx="1501022" cy="2056494"/>
          </a:xfrm>
        </p:grpSpPr>
        <p:grpSp>
          <p:nvGrpSpPr>
            <p:cNvPr id="30" name="Group 29"/>
            <p:cNvGrpSpPr/>
            <p:nvPr/>
          </p:nvGrpSpPr>
          <p:grpSpPr>
            <a:xfrm rot="16200000">
              <a:off x="619130" y="4380986"/>
              <a:ext cx="1268912" cy="337483"/>
              <a:chOff x="2344694" y="2798449"/>
              <a:chExt cx="1268912" cy="337483"/>
            </a:xfrm>
          </p:grpSpPr>
          <p:sp>
            <p:nvSpPr>
              <p:cNvPr id="23" name="Alternate Process 22"/>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Connector 23"/>
              <p:cNvCxnSpPr>
                <a:stCxn id="23" idx="0"/>
                <a:endCxn id="23" idx="2"/>
              </p:cNvCxnSpPr>
              <p:nvPr/>
            </p:nvCxnSpPr>
            <p:spPr>
              <a:xfrm>
                <a:off x="2979150" y="2806060"/>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308095" y="279844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669554" y="2811393"/>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sp>
          <p:nvSpPr>
            <p:cNvPr id="73" name="TextBox 72"/>
            <p:cNvSpPr txBox="1"/>
            <p:nvPr/>
          </p:nvSpPr>
          <p:spPr>
            <a:xfrm>
              <a:off x="472580" y="5386990"/>
              <a:ext cx="1501022" cy="584776"/>
            </a:xfrm>
            <a:prstGeom prst="rect">
              <a:avLst/>
            </a:prstGeom>
            <a:noFill/>
          </p:spPr>
          <p:txBody>
            <a:bodyPr wrap="square" rtlCol="0">
              <a:spAutoFit/>
            </a:bodyPr>
            <a:lstStyle/>
            <a:p>
              <a:pPr algn="ctr"/>
              <a:r>
                <a:rPr lang="en-US" sz="1600" dirty="0"/>
                <a:t>immutable input dataset</a:t>
              </a:r>
            </a:p>
          </p:txBody>
        </p:sp>
      </p:grpSp>
      <p:grpSp>
        <p:nvGrpSpPr>
          <p:cNvPr id="47" name="Group 46"/>
          <p:cNvGrpSpPr/>
          <p:nvPr/>
        </p:nvGrpSpPr>
        <p:grpSpPr>
          <a:xfrm>
            <a:off x="7129288" y="4458895"/>
            <a:ext cx="1501022" cy="1898635"/>
            <a:chOff x="7129288" y="4073131"/>
            <a:chExt cx="1501022" cy="1898635"/>
          </a:xfrm>
        </p:grpSpPr>
        <p:grpSp>
          <p:nvGrpSpPr>
            <p:cNvPr id="114" name="Group 113"/>
            <p:cNvGrpSpPr/>
            <p:nvPr/>
          </p:nvGrpSpPr>
          <p:grpSpPr>
            <a:xfrm rot="16200000">
              <a:off x="7412521" y="4389896"/>
              <a:ext cx="963401" cy="329871"/>
              <a:chOff x="5547984" y="2803143"/>
              <a:chExt cx="963401" cy="329871"/>
            </a:xfrm>
          </p:grpSpPr>
          <p:sp>
            <p:nvSpPr>
              <p:cNvPr id="115" name="Alternate Process 114"/>
              <p:cNvSpPr/>
              <p:nvPr/>
            </p:nvSpPr>
            <p:spPr>
              <a:xfrm>
                <a:off x="5547984" y="2803143"/>
                <a:ext cx="963401" cy="324539"/>
              </a:xfrm>
              <a:prstGeom prst="flowChartAlternateProcess">
                <a:avLst/>
              </a:prstGeom>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6" name="Straight Connector 115"/>
              <p:cNvCxnSpPr/>
              <p:nvPr/>
            </p:nvCxnSpPr>
            <p:spPr>
              <a:xfrm rot="5400000">
                <a:off x="6017121" y="2965414"/>
                <a:ext cx="324539" cy="0"/>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872841" y="2808475"/>
                <a:ext cx="0" cy="324539"/>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7129288" y="5386990"/>
              <a:ext cx="1501022" cy="584776"/>
            </a:xfrm>
            <a:prstGeom prst="rect">
              <a:avLst/>
            </a:prstGeom>
            <a:noFill/>
          </p:spPr>
          <p:txBody>
            <a:bodyPr wrap="square" rtlCol="0">
              <a:spAutoFit/>
            </a:bodyPr>
            <a:lstStyle/>
            <a:p>
              <a:pPr algn="ctr"/>
              <a:r>
                <a:rPr lang="en-US" sz="1600" dirty="0"/>
                <a:t>immutable output dataset</a:t>
              </a:r>
            </a:p>
          </p:txBody>
        </p:sp>
      </p:grpSp>
      <p:grpSp>
        <p:nvGrpSpPr>
          <p:cNvPr id="46" name="Group 45"/>
          <p:cNvGrpSpPr/>
          <p:nvPr/>
        </p:nvGrpSpPr>
        <p:grpSpPr>
          <a:xfrm>
            <a:off x="3786308" y="3601089"/>
            <a:ext cx="1501022" cy="3091687"/>
            <a:chOff x="3786308" y="3215325"/>
            <a:chExt cx="1501022" cy="3091687"/>
          </a:xfrm>
        </p:grpSpPr>
        <p:grpSp>
          <p:nvGrpSpPr>
            <p:cNvPr id="33" name="Group 32"/>
            <p:cNvGrpSpPr/>
            <p:nvPr/>
          </p:nvGrpSpPr>
          <p:grpSpPr>
            <a:xfrm>
              <a:off x="4358281" y="3215325"/>
              <a:ext cx="311146" cy="2449507"/>
              <a:chOff x="4358281" y="3215325"/>
              <a:chExt cx="311146" cy="2449507"/>
            </a:xfrm>
          </p:grpSpPr>
          <p:sp>
            <p:nvSpPr>
              <p:cNvPr id="62" name="Rectangle 61"/>
              <p:cNvSpPr/>
              <p:nvPr/>
            </p:nvSpPr>
            <p:spPr>
              <a:xfrm>
                <a:off x="4358281" y="3215325"/>
                <a:ext cx="300331" cy="347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Rectangle 62"/>
              <p:cNvSpPr/>
              <p:nvPr/>
            </p:nvSpPr>
            <p:spPr>
              <a:xfrm>
                <a:off x="4360515" y="3908297"/>
                <a:ext cx="300331" cy="347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Rectangle 63"/>
              <p:cNvSpPr/>
              <p:nvPr/>
            </p:nvSpPr>
            <p:spPr>
              <a:xfrm>
                <a:off x="4358281" y="4616040"/>
                <a:ext cx="300331" cy="347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4369096" y="5317592"/>
                <a:ext cx="300331" cy="347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90" name="TextBox 89"/>
            <p:cNvSpPr txBox="1"/>
            <p:nvPr/>
          </p:nvSpPr>
          <p:spPr>
            <a:xfrm>
              <a:off x="3786308" y="5722236"/>
              <a:ext cx="1501022" cy="584776"/>
            </a:xfrm>
            <a:prstGeom prst="rect">
              <a:avLst/>
            </a:prstGeom>
            <a:noFill/>
          </p:spPr>
          <p:txBody>
            <a:bodyPr wrap="square" rtlCol="0">
              <a:spAutoFit/>
            </a:bodyPr>
            <a:lstStyle/>
            <a:p>
              <a:pPr algn="ctr"/>
              <a:r>
                <a:rPr lang="en-US" sz="1600" dirty="0"/>
                <a:t>immutable</a:t>
              </a:r>
            </a:p>
            <a:p>
              <a:pPr algn="ctr"/>
              <a:r>
                <a:rPr lang="en-US" sz="1600" dirty="0"/>
                <a:t>map outputs</a:t>
              </a:r>
            </a:p>
          </p:txBody>
        </p:sp>
      </p:grpSp>
    </p:spTree>
    <p:extLst>
      <p:ext uri="{BB962C8B-B14F-4D97-AF65-F5344CB8AC3E}">
        <p14:creationId xmlns:p14="http://schemas.microsoft.com/office/powerpoint/2010/main" val="272498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122"/>
                                        </p:tgtEl>
                                        <p:attrNameLst>
                                          <p:attrName>style.visibility</p:attrName>
                                        </p:attrNameLst>
                                      </p:cBhvr>
                                      <p:to>
                                        <p:strVal val="visible"/>
                                      </p:to>
                                    </p:se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left)">
                                      <p:cBhvr>
                                        <p:cTn id="45" dur="500"/>
                                        <p:tgtEl>
                                          <p:spTgt spid="37"/>
                                        </p:tgtEl>
                                      </p:cBhvr>
                                    </p:animEffect>
                                  </p:childTnLst>
                                </p:cTn>
                              </p:par>
                            </p:childTnLst>
                          </p:cTn>
                        </p:par>
                        <p:par>
                          <p:cTn id="46" fill="hold">
                            <p:stCondLst>
                              <p:cond delay="1500"/>
                            </p:stCondLst>
                            <p:childTnLst>
                              <p:par>
                                <p:cTn id="47" presetID="1" presetClass="entr" presetSubtype="0" fill="hold" nodeType="after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Recovery</a:t>
            </a:r>
          </a:p>
        </p:txBody>
      </p:sp>
      <p:sp>
        <p:nvSpPr>
          <p:cNvPr id="3" name="Content Placeholder 2"/>
          <p:cNvSpPr>
            <a:spLocks noGrp="1"/>
          </p:cNvSpPr>
          <p:nvPr>
            <p:ph idx="1"/>
          </p:nvPr>
        </p:nvSpPr>
        <p:spPr>
          <a:xfrm>
            <a:off x="448619" y="1600200"/>
            <a:ext cx="8229600" cy="1489125"/>
          </a:xfrm>
        </p:spPr>
        <p:txBody>
          <a:bodyPr>
            <a:normAutofit/>
          </a:bodyPr>
          <a:lstStyle/>
          <a:p>
            <a:pPr marL="0" indent="0" algn="ctr">
              <a:buNone/>
            </a:pPr>
            <a:r>
              <a:rPr lang="en-US" dirty="0"/>
              <a:t>Failed tasks are re-executed on the </a:t>
            </a:r>
          </a:p>
          <a:p>
            <a:pPr marL="0" indent="0" algn="ctr">
              <a:buNone/>
            </a:pPr>
            <a:r>
              <a:rPr lang="en-US" dirty="0"/>
              <a:t>other nodes </a:t>
            </a:r>
            <a:r>
              <a:rPr lang="en-US" dirty="0">
                <a:solidFill>
                  <a:srgbClr val="DB0202"/>
                </a:solidFill>
              </a:rPr>
              <a:t>in parallel</a:t>
            </a:r>
          </a:p>
        </p:txBody>
      </p:sp>
      <p:pic>
        <p:nvPicPr>
          <p:cNvPr id="5" name="Picture 4"/>
          <p:cNvPicPr>
            <a:picLocks/>
          </p:cNvPicPr>
          <p:nvPr/>
        </p:nvPicPr>
        <p:blipFill>
          <a:blip r:embed="rId3"/>
          <a:stretch>
            <a:fillRect/>
          </a:stretch>
        </p:blipFill>
        <p:spPr>
          <a:xfrm>
            <a:off x="2622317" y="4056491"/>
            <a:ext cx="540617" cy="493237"/>
          </a:xfrm>
          <a:prstGeom prst="rect">
            <a:avLst/>
          </a:prstGeom>
        </p:spPr>
      </p:pic>
      <p:pic>
        <p:nvPicPr>
          <p:cNvPr id="6" name="Picture 5"/>
          <p:cNvPicPr>
            <a:picLocks/>
          </p:cNvPicPr>
          <p:nvPr/>
        </p:nvPicPr>
        <p:blipFill>
          <a:blip r:embed="rId3"/>
          <a:stretch>
            <a:fillRect/>
          </a:stretch>
        </p:blipFill>
        <p:spPr>
          <a:xfrm>
            <a:off x="2622317" y="4757990"/>
            <a:ext cx="540617" cy="493237"/>
          </a:xfrm>
          <a:prstGeom prst="rect">
            <a:avLst/>
          </a:prstGeom>
        </p:spPr>
      </p:pic>
      <p:pic>
        <p:nvPicPr>
          <p:cNvPr id="10" name="Picture 9"/>
          <p:cNvPicPr>
            <a:picLocks/>
          </p:cNvPicPr>
          <p:nvPr/>
        </p:nvPicPr>
        <p:blipFill>
          <a:blip r:embed="rId3"/>
          <a:stretch>
            <a:fillRect/>
          </a:stretch>
        </p:blipFill>
        <p:spPr>
          <a:xfrm>
            <a:off x="2622317" y="5459489"/>
            <a:ext cx="540617" cy="493237"/>
          </a:xfrm>
          <a:prstGeom prst="rect">
            <a:avLst/>
          </a:prstGeom>
        </p:spPr>
      </p:pic>
      <p:sp>
        <p:nvSpPr>
          <p:cNvPr id="11" name="Rounded Rectangle 10"/>
          <p:cNvSpPr/>
          <p:nvPr/>
        </p:nvSpPr>
        <p:spPr>
          <a:xfrm>
            <a:off x="2857571" y="5317592"/>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2" name="Rounded Rectangle 11"/>
          <p:cNvSpPr/>
          <p:nvPr/>
        </p:nvSpPr>
        <p:spPr>
          <a:xfrm>
            <a:off x="2857571" y="4616040"/>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3" name="Rounded Rectangle 12"/>
          <p:cNvSpPr/>
          <p:nvPr/>
        </p:nvSpPr>
        <p:spPr>
          <a:xfrm>
            <a:off x="2857571" y="3908297"/>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pic>
        <p:nvPicPr>
          <p:cNvPr id="7" name="Picture 6"/>
          <p:cNvPicPr>
            <a:picLocks/>
          </p:cNvPicPr>
          <p:nvPr/>
        </p:nvPicPr>
        <p:blipFill>
          <a:blip r:embed="rId3"/>
          <a:stretch>
            <a:fillRect/>
          </a:stretch>
        </p:blipFill>
        <p:spPr>
          <a:xfrm>
            <a:off x="5820929" y="3577038"/>
            <a:ext cx="540617" cy="493237"/>
          </a:xfrm>
          <a:prstGeom prst="rect">
            <a:avLst/>
          </a:prstGeom>
        </p:spPr>
      </p:pic>
      <p:pic>
        <p:nvPicPr>
          <p:cNvPr id="8" name="Picture 7"/>
          <p:cNvPicPr>
            <a:picLocks/>
          </p:cNvPicPr>
          <p:nvPr/>
        </p:nvPicPr>
        <p:blipFill>
          <a:blip r:embed="rId3"/>
          <a:stretch>
            <a:fillRect/>
          </a:stretch>
        </p:blipFill>
        <p:spPr>
          <a:xfrm>
            <a:off x="5820929" y="4334357"/>
            <a:ext cx="540617" cy="493237"/>
          </a:xfrm>
          <a:prstGeom prst="rect">
            <a:avLst/>
          </a:prstGeom>
        </p:spPr>
      </p:pic>
      <p:sp>
        <p:nvSpPr>
          <p:cNvPr id="16" name="Rounded Rectangle 15"/>
          <p:cNvSpPr/>
          <p:nvPr/>
        </p:nvSpPr>
        <p:spPr>
          <a:xfrm>
            <a:off x="6107669" y="4284743"/>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sp>
        <p:nvSpPr>
          <p:cNvPr id="17" name="Rounded Rectangle 16"/>
          <p:cNvSpPr/>
          <p:nvPr/>
        </p:nvSpPr>
        <p:spPr>
          <a:xfrm>
            <a:off x="6107669" y="3497380"/>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grpSp>
        <p:nvGrpSpPr>
          <p:cNvPr id="30" name="Group 29"/>
          <p:cNvGrpSpPr/>
          <p:nvPr/>
        </p:nvGrpSpPr>
        <p:grpSpPr>
          <a:xfrm rot="16200000">
            <a:off x="619130" y="4380986"/>
            <a:ext cx="1268912" cy="337483"/>
            <a:chOff x="2344694" y="2798449"/>
            <a:chExt cx="1268912" cy="337483"/>
          </a:xfrm>
        </p:grpSpPr>
        <p:sp>
          <p:nvSpPr>
            <p:cNvPr id="23" name="Alternate Process 22"/>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Connector 23"/>
            <p:cNvCxnSpPr>
              <a:stCxn id="23" idx="0"/>
              <a:endCxn id="23" idx="2"/>
            </p:cNvCxnSpPr>
            <p:nvPr/>
          </p:nvCxnSpPr>
          <p:spPr>
            <a:xfrm>
              <a:off x="2979150" y="2806060"/>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308095" y="279844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669554" y="2811393"/>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sp>
        <p:nvSpPr>
          <p:cNvPr id="102" name="Rounded Rectangle 101"/>
          <p:cNvSpPr/>
          <p:nvPr/>
        </p:nvSpPr>
        <p:spPr>
          <a:xfrm>
            <a:off x="2924161" y="5375601"/>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03" name="Rounded Rectangle 102"/>
          <p:cNvSpPr/>
          <p:nvPr/>
        </p:nvSpPr>
        <p:spPr>
          <a:xfrm>
            <a:off x="2924161" y="4674049"/>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04" name="Rounded Rectangle 103"/>
          <p:cNvSpPr/>
          <p:nvPr/>
        </p:nvSpPr>
        <p:spPr>
          <a:xfrm>
            <a:off x="2924161" y="3966306"/>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10" name="Rounded Rectangle 109"/>
          <p:cNvSpPr/>
          <p:nvPr/>
        </p:nvSpPr>
        <p:spPr>
          <a:xfrm>
            <a:off x="2990751" y="5433610"/>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11" name="Rounded Rectangle 110"/>
          <p:cNvSpPr/>
          <p:nvPr/>
        </p:nvSpPr>
        <p:spPr>
          <a:xfrm>
            <a:off x="2990751" y="4732058"/>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12" name="Rounded Rectangle 111"/>
          <p:cNvSpPr/>
          <p:nvPr/>
        </p:nvSpPr>
        <p:spPr>
          <a:xfrm>
            <a:off x="2990751" y="4024315"/>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grpSp>
        <p:nvGrpSpPr>
          <p:cNvPr id="114" name="Group 113"/>
          <p:cNvGrpSpPr/>
          <p:nvPr/>
        </p:nvGrpSpPr>
        <p:grpSpPr>
          <a:xfrm rot="16200000">
            <a:off x="7412521" y="4389896"/>
            <a:ext cx="963401" cy="329871"/>
            <a:chOff x="5547984" y="2803143"/>
            <a:chExt cx="963401" cy="329871"/>
          </a:xfrm>
        </p:grpSpPr>
        <p:sp>
          <p:nvSpPr>
            <p:cNvPr id="115" name="Alternate Process 114"/>
            <p:cNvSpPr/>
            <p:nvPr/>
          </p:nvSpPr>
          <p:spPr>
            <a:xfrm>
              <a:off x="5547984" y="2803143"/>
              <a:ext cx="963401" cy="324539"/>
            </a:xfrm>
            <a:prstGeom prst="flowChartAlternateProcess">
              <a:avLst/>
            </a:prstGeom>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6" name="Straight Connector 115"/>
            <p:cNvCxnSpPr/>
            <p:nvPr/>
          </p:nvCxnSpPr>
          <p:spPr>
            <a:xfrm rot="5400000">
              <a:off x="6017121" y="2965414"/>
              <a:ext cx="324539" cy="0"/>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872841" y="2808475"/>
              <a:ext cx="0" cy="324539"/>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sp>
        <p:nvSpPr>
          <p:cNvPr id="121" name="TextBox 120"/>
          <p:cNvSpPr txBox="1"/>
          <p:nvPr/>
        </p:nvSpPr>
        <p:spPr>
          <a:xfrm>
            <a:off x="2366851" y="5952726"/>
            <a:ext cx="1114620" cy="584776"/>
          </a:xfrm>
          <a:prstGeom prst="rect">
            <a:avLst/>
          </a:prstGeom>
          <a:noFill/>
        </p:spPr>
        <p:txBody>
          <a:bodyPr wrap="square" rtlCol="0">
            <a:spAutoFit/>
          </a:bodyPr>
          <a:lstStyle/>
          <a:p>
            <a:pPr algn="ctr"/>
            <a:r>
              <a:rPr lang="en-US" sz="1600" dirty="0"/>
              <a:t>stateless map tasks</a:t>
            </a:r>
          </a:p>
        </p:txBody>
      </p:sp>
      <p:sp>
        <p:nvSpPr>
          <p:cNvPr id="122" name="TextBox 121"/>
          <p:cNvSpPr txBox="1"/>
          <p:nvPr/>
        </p:nvSpPr>
        <p:spPr>
          <a:xfrm>
            <a:off x="5430130" y="5952726"/>
            <a:ext cx="1442350" cy="584776"/>
          </a:xfrm>
          <a:prstGeom prst="rect">
            <a:avLst/>
          </a:prstGeom>
          <a:noFill/>
        </p:spPr>
        <p:txBody>
          <a:bodyPr wrap="square" rtlCol="0">
            <a:spAutoFit/>
          </a:bodyPr>
          <a:lstStyle/>
          <a:p>
            <a:pPr algn="ctr"/>
            <a:r>
              <a:rPr lang="en-US" sz="1600" dirty="0"/>
              <a:t>stateless reduce tasks</a:t>
            </a:r>
          </a:p>
        </p:txBody>
      </p:sp>
      <p:grpSp>
        <p:nvGrpSpPr>
          <p:cNvPr id="48" name="Group 47"/>
          <p:cNvGrpSpPr/>
          <p:nvPr/>
        </p:nvGrpSpPr>
        <p:grpSpPr>
          <a:xfrm>
            <a:off x="5820929" y="5035391"/>
            <a:ext cx="747114" cy="566685"/>
            <a:chOff x="5820929" y="5035391"/>
            <a:chExt cx="747114" cy="566685"/>
          </a:xfrm>
        </p:grpSpPr>
        <p:pic>
          <p:nvPicPr>
            <p:cNvPr id="9" name="Picture 8"/>
            <p:cNvPicPr>
              <a:picLocks/>
            </p:cNvPicPr>
            <p:nvPr/>
          </p:nvPicPr>
          <p:blipFill>
            <a:blip r:embed="rId3"/>
            <a:stretch>
              <a:fillRect/>
            </a:stretch>
          </p:blipFill>
          <p:spPr>
            <a:xfrm>
              <a:off x="5820929" y="5108839"/>
              <a:ext cx="540617" cy="493237"/>
            </a:xfrm>
            <a:prstGeom prst="rect">
              <a:avLst/>
            </a:prstGeom>
          </p:spPr>
        </p:pic>
        <p:sp>
          <p:nvSpPr>
            <p:cNvPr id="15" name="Rounded Rectangle 14"/>
            <p:cNvSpPr/>
            <p:nvPr/>
          </p:nvSpPr>
          <p:spPr>
            <a:xfrm>
              <a:off x="6107669" y="5035391"/>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sp>
          <p:nvSpPr>
            <p:cNvPr id="133" name="Rounded Rectangle 132"/>
            <p:cNvSpPr/>
            <p:nvPr/>
          </p:nvSpPr>
          <p:spPr>
            <a:xfrm>
              <a:off x="6191421" y="5110562"/>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grpSp>
      <p:sp>
        <p:nvSpPr>
          <p:cNvPr id="134" name="Rounded Rectangle 133"/>
          <p:cNvSpPr/>
          <p:nvPr/>
        </p:nvSpPr>
        <p:spPr>
          <a:xfrm>
            <a:off x="6191421" y="4359914"/>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sp>
        <p:nvSpPr>
          <p:cNvPr id="135" name="Rounded Rectangle 134"/>
          <p:cNvSpPr/>
          <p:nvPr/>
        </p:nvSpPr>
        <p:spPr>
          <a:xfrm>
            <a:off x="6191421" y="3572551"/>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grpSp>
        <p:nvGrpSpPr>
          <p:cNvPr id="21" name="Group 20"/>
          <p:cNvGrpSpPr/>
          <p:nvPr/>
        </p:nvGrpSpPr>
        <p:grpSpPr>
          <a:xfrm>
            <a:off x="2622317" y="3215325"/>
            <a:ext cx="745056" cy="632904"/>
            <a:chOff x="2622317" y="3215325"/>
            <a:chExt cx="745056" cy="632904"/>
          </a:xfrm>
        </p:grpSpPr>
        <p:pic>
          <p:nvPicPr>
            <p:cNvPr id="4" name="Picture 3"/>
            <p:cNvPicPr>
              <a:picLocks/>
            </p:cNvPicPr>
            <p:nvPr/>
          </p:nvPicPr>
          <p:blipFill>
            <a:blip r:embed="rId3"/>
            <a:stretch>
              <a:fillRect/>
            </a:stretch>
          </p:blipFill>
          <p:spPr>
            <a:xfrm>
              <a:off x="2622317" y="3354992"/>
              <a:ext cx="540617" cy="493237"/>
            </a:xfrm>
            <a:prstGeom prst="rect">
              <a:avLst/>
            </a:prstGeom>
          </p:spPr>
        </p:pic>
        <p:sp>
          <p:nvSpPr>
            <p:cNvPr id="14" name="Rounded Rectangle 13"/>
            <p:cNvSpPr/>
            <p:nvPr/>
          </p:nvSpPr>
          <p:spPr>
            <a:xfrm>
              <a:off x="2857571" y="3215325"/>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05" name="Rounded Rectangle 104"/>
            <p:cNvSpPr/>
            <p:nvPr/>
          </p:nvSpPr>
          <p:spPr>
            <a:xfrm>
              <a:off x="2924161" y="3273334"/>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113" name="Rounded Rectangle 112"/>
            <p:cNvSpPr/>
            <p:nvPr/>
          </p:nvSpPr>
          <p:spPr>
            <a:xfrm>
              <a:off x="2990751" y="3331343"/>
              <a:ext cx="376622" cy="347240"/>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grpSp>
      <p:sp>
        <p:nvSpPr>
          <p:cNvPr id="68" name="Cross 67"/>
          <p:cNvSpPr/>
          <p:nvPr/>
        </p:nvSpPr>
        <p:spPr>
          <a:xfrm rot="18900000">
            <a:off x="2700077" y="3208004"/>
            <a:ext cx="581348" cy="593109"/>
          </a:xfrm>
          <a:prstGeom prst="plus">
            <a:avLst>
              <a:gd name="adj" fmla="val 3971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53" name="Group 52"/>
          <p:cNvGrpSpPr/>
          <p:nvPr/>
        </p:nvGrpSpPr>
        <p:grpSpPr>
          <a:xfrm>
            <a:off x="1409383" y="4024315"/>
            <a:ext cx="2033161" cy="1831706"/>
            <a:chOff x="1409383" y="4024315"/>
            <a:chExt cx="2033161" cy="1831706"/>
          </a:xfrm>
        </p:grpSpPr>
        <p:grpSp>
          <p:nvGrpSpPr>
            <p:cNvPr id="22" name="Group 21"/>
            <p:cNvGrpSpPr/>
            <p:nvPr/>
          </p:nvGrpSpPr>
          <p:grpSpPr>
            <a:xfrm>
              <a:off x="1409383" y="4024315"/>
              <a:ext cx="1656539" cy="1658086"/>
              <a:chOff x="1409383" y="4024315"/>
              <a:chExt cx="1448188" cy="1658086"/>
            </a:xfrm>
          </p:grpSpPr>
          <p:cxnSp>
            <p:nvCxnSpPr>
              <p:cNvPr id="70" name="Straight Arrow Connector 69"/>
              <p:cNvCxnSpPr>
                <a:endCxn id="80" idx="1"/>
              </p:cNvCxnSpPr>
              <p:nvPr/>
            </p:nvCxnSpPr>
            <p:spPr>
              <a:xfrm>
                <a:off x="1409383" y="4024315"/>
                <a:ext cx="1448187" cy="248791"/>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71" name="Straight Arrow Connector 70"/>
              <p:cNvCxnSpPr>
                <a:endCxn id="79" idx="1"/>
              </p:cNvCxnSpPr>
              <p:nvPr/>
            </p:nvCxnSpPr>
            <p:spPr>
              <a:xfrm>
                <a:off x="1422328" y="4099486"/>
                <a:ext cx="1435242" cy="881363"/>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72" name="Straight Arrow Connector 71"/>
              <p:cNvCxnSpPr>
                <a:endCxn id="78" idx="1"/>
              </p:cNvCxnSpPr>
              <p:nvPr/>
            </p:nvCxnSpPr>
            <p:spPr>
              <a:xfrm>
                <a:off x="1422328" y="4220782"/>
                <a:ext cx="1435243" cy="1461619"/>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grpSp>
          <p:nvGrpSpPr>
            <p:cNvPr id="52" name="Group 51"/>
            <p:cNvGrpSpPr/>
            <p:nvPr/>
          </p:nvGrpSpPr>
          <p:grpSpPr>
            <a:xfrm>
              <a:off x="3065922" y="4099486"/>
              <a:ext cx="376622" cy="1756535"/>
              <a:chOff x="3065922" y="4099486"/>
              <a:chExt cx="376622" cy="1756535"/>
            </a:xfrm>
          </p:grpSpPr>
          <p:sp>
            <p:nvSpPr>
              <p:cNvPr id="78" name="Rounded Rectangle 77"/>
              <p:cNvSpPr/>
              <p:nvPr/>
            </p:nvSpPr>
            <p:spPr>
              <a:xfrm>
                <a:off x="3065922" y="5508781"/>
                <a:ext cx="376622" cy="347240"/>
              </a:xfrm>
              <a:prstGeom prst="round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79" name="Rounded Rectangle 78"/>
              <p:cNvSpPr/>
              <p:nvPr/>
            </p:nvSpPr>
            <p:spPr>
              <a:xfrm>
                <a:off x="3065922" y="4807229"/>
                <a:ext cx="376622" cy="347240"/>
              </a:xfrm>
              <a:prstGeom prst="round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sp>
            <p:nvSpPr>
              <p:cNvPr id="80" name="Rounded Rectangle 79"/>
              <p:cNvSpPr/>
              <p:nvPr/>
            </p:nvSpPr>
            <p:spPr>
              <a:xfrm>
                <a:off x="3065922" y="4099486"/>
                <a:ext cx="376622" cy="347240"/>
              </a:xfrm>
              <a:prstGeom prst="round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sz="1600" dirty="0">
                    <a:solidFill>
                      <a:srgbClr val="000090"/>
                    </a:solidFill>
                  </a:rPr>
                  <a:t>M</a:t>
                </a:r>
                <a:endParaRPr lang="en-US" sz="1400" dirty="0">
                  <a:solidFill>
                    <a:srgbClr val="000090"/>
                  </a:solidFill>
                </a:endParaRPr>
              </a:p>
            </p:txBody>
          </p:sp>
        </p:grpSp>
      </p:grpSp>
      <p:sp>
        <p:nvSpPr>
          <p:cNvPr id="98" name="Cross 97"/>
          <p:cNvSpPr/>
          <p:nvPr/>
        </p:nvSpPr>
        <p:spPr>
          <a:xfrm rot="18900000">
            <a:off x="5900747" y="5027798"/>
            <a:ext cx="581348" cy="593109"/>
          </a:xfrm>
          <a:prstGeom prst="plus">
            <a:avLst>
              <a:gd name="adj" fmla="val 39718"/>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73" name="Group 72"/>
          <p:cNvGrpSpPr/>
          <p:nvPr/>
        </p:nvGrpSpPr>
        <p:grpSpPr>
          <a:xfrm>
            <a:off x="3442544" y="3658436"/>
            <a:ext cx="4286742" cy="2023965"/>
            <a:chOff x="3442544" y="3658436"/>
            <a:chExt cx="4286742" cy="2023965"/>
          </a:xfrm>
        </p:grpSpPr>
        <p:grpSp>
          <p:nvGrpSpPr>
            <p:cNvPr id="47" name="Group 46"/>
            <p:cNvGrpSpPr/>
            <p:nvPr/>
          </p:nvGrpSpPr>
          <p:grpSpPr>
            <a:xfrm>
              <a:off x="3442544" y="4081917"/>
              <a:ext cx="926552" cy="1600484"/>
              <a:chOff x="3442544" y="4081917"/>
              <a:chExt cx="926552" cy="1600484"/>
            </a:xfrm>
          </p:grpSpPr>
          <p:cxnSp>
            <p:nvCxnSpPr>
              <p:cNvPr id="59" name="Straight Arrow Connector 58"/>
              <p:cNvCxnSpPr>
                <a:stCxn id="80" idx="3"/>
                <a:endCxn id="63" idx="1"/>
              </p:cNvCxnSpPr>
              <p:nvPr/>
            </p:nvCxnSpPr>
            <p:spPr>
              <a:xfrm flipV="1">
                <a:off x="3442544" y="4081917"/>
                <a:ext cx="917971" cy="191189"/>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79" idx="3"/>
                <a:endCxn id="64" idx="1"/>
              </p:cNvCxnSpPr>
              <p:nvPr/>
            </p:nvCxnSpPr>
            <p:spPr>
              <a:xfrm flipV="1">
                <a:off x="3442544" y="4789660"/>
                <a:ext cx="915737" cy="191189"/>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78" idx="3"/>
                <a:endCxn id="65" idx="1"/>
              </p:cNvCxnSpPr>
              <p:nvPr/>
            </p:nvCxnSpPr>
            <p:spPr>
              <a:xfrm flipV="1">
                <a:off x="3442544" y="5491212"/>
                <a:ext cx="926552" cy="191189"/>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grpSp>
          <p:nvGrpSpPr>
            <p:cNvPr id="54" name="Group 53"/>
            <p:cNvGrpSpPr/>
            <p:nvPr/>
          </p:nvGrpSpPr>
          <p:grpSpPr>
            <a:xfrm>
              <a:off x="4358281" y="3908297"/>
              <a:ext cx="311146" cy="1756535"/>
              <a:chOff x="4358281" y="3908297"/>
              <a:chExt cx="311146" cy="1756535"/>
            </a:xfrm>
          </p:grpSpPr>
          <p:sp>
            <p:nvSpPr>
              <p:cNvPr id="63" name="Rectangle 62"/>
              <p:cNvSpPr/>
              <p:nvPr/>
            </p:nvSpPr>
            <p:spPr>
              <a:xfrm>
                <a:off x="4360515" y="3908297"/>
                <a:ext cx="300331" cy="347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Rectangle 63"/>
              <p:cNvSpPr/>
              <p:nvPr/>
            </p:nvSpPr>
            <p:spPr>
              <a:xfrm>
                <a:off x="4358281" y="4616040"/>
                <a:ext cx="300331" cy="347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Rectangle 64"/>
              <p:cNvSpPr/>
              <p:nvPr/>
            </p:nvSpPr>
            <p:spPr>
              <a:xfrm>
                <a:off x="4369096" y="5317592"/>
                <a:ext cx="300331" cy="347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57" name="Group 56"/>
            <p:cNvGrpSpPr/>
            <p:nvPr/>
          </p:nvGrpSpPr>
          <p:grpSpPr>
            <a:xfrm>
              <a:off x="4642181" y="3671000"/>
              <a:ext cx="1465488" cy="1822772"/>
              <a:chOff x="4642181" y="3671000"/>
              <a:chExt cx="1465488" cy="1822772"/>
            </a:xfrm>
          </p:grpSpPr>
          <p:cxnSp>
            <p:nvCxnSpPr>
              <p:cNvPr id="87" name="Straight Arrow Connector 86"/>
              <p:cNvCxnSpPr>
                <a:endCxn id="16" idx="1"/>
              </p:cNvCxnSpPr>
              <p:nvPr/>
            </p:nvCxnSpPr>
            <p:spPr>
              <a:xfrm>
                <a:off x="4660846" y="4081917"/>
                <a:ext cx="1446823" cy="376446"/>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88" name="Straight Arrow Connector 87"/>
              <p:cNvCxnSpPr>
                <a:endCxn id="16" idx="1"/>
              </p:cNvCxnSpPr>
              <p:nvPr/>
            </p:nvCxnSpPr>
            <p:spPr>
              <a:xfrm flipV="1">
                <a:off x="4658612" y="4458363"/>
                <a:ext cx="1449057" cy="331297"/>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89" name="Straight Arrow Connector 88"/>
              <p:cNvCxnSpPr>
                <a:endCxn id="16" idx="1"/>
              </p:cNvCxnSpPr>
              <p:nvPr/>
            </p:nvCxnSpPr>
            <p:spPr>
              <a:xfrm flipV="1">
                <a:off x="4669427" y="4458363"/>
                <a:ext cx="1438242" cy="103285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95" name="Straight Arrow Connector 94"/>
              <p:cNvCxnSpPr>
                <a:endCxn id="17" idx="1"/>
              </p:cNvCxnSpPr>
              <p:nvPr/>
            </p:nvCxnSpPr>
            <p:spPr>
              <a:xfrm flipV="1">
                <a:off x="4644415" y="3671000"/>
                <a:ext cx="1463254" cy="413476"/>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96" name="Straight Arrow Connector 95"/>
              <p:cNvCxnSpPr>
                <a:endCxn id="17" idx="1"/>
              </p:cNvCxnSpPr>
              <p:nvPr/>
            </p:nvCxnSpPr>
            <p:spPr>
              <a:xfrm flipV="1">
                <a:off x="4642181" y="3671000"/>
                <a:ext cx="1465488" cy="1121220"/>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97" name="Straight Arrow Connector 96"/>
              <p:cNvCxnSpPr>
                <a:endCxn id="17" idx="1"/>
              </p:cNvCxnSpPr>
              <p:nvPr/>
            </p:nvCxnSpPr>
            <p:spPr>
              <a:xfrm flipV="1">
                <a:off x="4652996" y="3671000"/>
                <a:ext cx="1454673" cy="1822772"/>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grpSp>
          <p:nvGrpSpPr>
            <p:cNvPr id="67" name="Group 66"/>
            <p:cNvGrpSpPr/>
            <p:nvPr/>
          </p:nvGrpSpPr>
          <p:grpSpPr>
            <a:xfrm>
              <a:off x="6568043" y="3746171"/>
              <a:ext cx="1161243" cy="1162948"/>
              <a:chOff x="6568043" y="3746171"/>
              <a:chExt cx="1161243" cy="1162948"/>
            </a:xfrm>
          </p:grpSpPr>
          <p:cxnSp>
            <p:nvCxnSpPr>
              <p:cNvPr id="123" name="Straight Arrow Connector 122"/>
              <p:cNvCxnSpPr>
                <a:stCxn id="135" idx="3"/>
              </p:cNvCxnSpPr>
              <p:nvPr/>
            </p:nvCxnSpPr>
            <p:spPr>
              <a:xfrm>
                <a:off x="6568043" y="3746171"/>
                <a:ext cx="1161243" cy="1113152"/>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34" idx="3"/>
              </p:cNvCxnSpPr>
              <p:nvPr/>
            </p:nvCxnSpPr>
            <p:spPr>
              <a:xfrm>
                <a:off x="6568043" y="4533534"/>
                <a:ext cx="1161243" cy="375585"/>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grpSp>
          <p:nvGrpSpPr>
            <p:cNvPr id="66" name="Group 65"/>
            <p:cNvGrpSpPr/>
            <p:nvPr/>
          </p:nvGrpSpPr>
          <p:grpSpPr>
            <a:xfrm>
              <a:off x="6295980" y="3658436"/>
              <a:ext cx="376622" cy="1048792"/>
              <a:chOff x="6295980" y="3658436"/>
              <a:chExt cx="376622" cy="1048792"/>
            </a:xfrm>
          </p:grpSpPr>
          <p:sp>
            <p:nvSpPr>
              <p:cNvPr id="99" name="Rounded Rectangle 98"/>
              <p:cNvSpPr/>
              <p:nvPr/>
            </p:nvSpPr>
            <p:spPr>
              <a:xfrm>
                <a:off x="6295980" y="4359988"/>
                <a:ext cx="376622" cy="347240"/>
              </a:xfrm>
              <a:prstGeom prst="round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sp>
            <p:nvSpPr>
              <p:cNvPr id="100" name="Rounded Rectangle 99"/>
              <p:cNvSpPr/>
              <p:nvPr/>
            </p:nvSpPr>
            <p:spPr>
              <a:xfrm>
                <a:off x="6295980" y="3658436"/>
                <a:ext cx="376622" cy="347240"/>
              </a:xfrm>
              <a:prstGeom prst="round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sz="1600" dirty="0">
                    <a:solidFill>
                      <a:srgbClr val="000090"/>
                    </a:solidFill>
                  </a:rPr>
                  <a:t>R</a:t>
                </a:r>
                <a:endParaRPr lang="en-US" sz="1400" dirty="0">
                  <a:solidFill>
                    <a:srgbClr val="000090"/>
                  </a:solidFill>
                </a:endParaRPr>
              </a:p>
            </p:txBody>
          </p:sp>
        </p:grpSp>
      </p:grpSp>
      <p:sp>
        <p:nvSpPr>
          <p:cNvPr id="51" name="Rectangle 50"/>
          <p:cNvSpPr/>
          <p:nvPr/>
        </p:nvSpPr>
        <p:spPr>
          <a:xfrm>
            <a:off x="7705546" y="4732058"/>
            <a:ext cx="379441" cy="3785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472580" y="5386990"/>
            <a:ext cx="1501022" cy="584776"/>
          </a:xfrm>
          <a:prstGeom prst="rect">
            <a:avLst/>
          </a:prstGeom>
          <a:noFill/>
        </p:spPr>
        <p:txBody>
          <a:bodyPr wrap="square" rtlCol="0">
            <a:spAutoFit/>
          </a:bodyPr>
          <a:lstStyle/>
          <a:p>
            <a:pPr algn="ctr"/>
            <a:r>
              <a:rPr lang="en-US" sz="1600" dirty="0"/>
              <a:t>immutable input dataset</a:t>
            </a:r>
          </a:p>
        </p:txBody>
      </p:sp>
      <p:sp>
        <p:nvSpPr>
          <p:cNvPr id="107" name="TextBox 106"/>
          <p:cNvSpPr txBox="1"/>
          <p:nvPr/>
        </p:nvSpPr>
        <p:spPr>
          <a:xfrm>
            <a:off x="7129288" y="5386990"/>
            <a:ext cx="1501022" cy="584776"/>
          </a:xfrm>
          <a:prstGeom prst="rect">
            <a:avLst/>
          </a:prstGeom>
          <a:noFill/>
        </p:spPr>
        <p:txBody>
          <a:bodyPr wrap="square" rtlCol="0">
            <a:spAutoFit/>
          </a:bodyPr>
          <a:lstStyle/>
          <a:p>
            <a:pPr algn="ctr"/>
            <a:r>
              <a:rPr lang="en-US" sz="1600" dirty="0"/>
              <a:t>immutable output dataset</a:t>
            </a:r>
          </a:p>
        </p:txBody>
      </p:sp>
    </p:spTree>
    <p:extLst>
      <p:ext uri="{BB962C8B-B14F-4D97-AF65-F5344CB8AC3E}">
        <p14:creationId xmlns:p14="http://schemas.microsoft.com/office/powerpoint/2010/main" val="35564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par>
                          <p:cTn id="9" fill="hold">
                            <p:stCondLst>
                              <p:cond delay="0"/>
                            </p:stCondLst>
                            <p:childTnLst>
                              <p:par>
                                <p:cTn id="10" presetID="9" presetClass="exit" presetSubtype="0" fill="hold" nodeType="afterEffect">
                                  <p:stCondLst>
                                    <p:cond delay="0"/>
                                  </p:stCondLst>
                                  <p:childTnLst>
                                    <p:animEffect transition="out" filter="dissolv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8"/>
                                        </p:tgtEl>
                                        <p:attrNameLst>
                                          <p:attrName>style.visibility</p:attrName>
                                        </p:attrNameLst>
                                      </p:cBhvr>
                                      <p:to>
                                        <p:strVal val="hidden"/>
                                      </p:to>
                                    </p:set>
                                  </p:childTnLst>
                                </p:cTn>
                              </p:par>
                              <p:par>
                                <p:cTn id="15" presetID="9" presetClass="entr" presetSubtype="0" fill="hold" grpId="1"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dissolv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left)">
                                      <p:cBhvr>
                                        <p:cTn id="27" dur="500"/>
                                        <p:tgtEl>
                                          <p:spTgt spid="73"/>
                                        </p:tgtEl>
                                      </p:cBhvr>
                                    </p:animEffect>
                                  </p:childTnLst>
                                </p:cTn>
                              </p:par>
                            </p:childTnLst>
                          </p:cTn>
                        </p:par>
                        <p:par>
                          <p:cTn id="28" fill="hold">
                            <p:stCondLst>
                              <p:cond delay="500"/>
                            </p:stCondLst>
                            <p:childTnLst>
                              <p:par>
                                <p:cTn id="29" presetID="9" presetClass="exit" presetSubtype="0" fill="hold" grpId="0" nodeType="afterEffect">
                                  <p:stCondLst>
                                    <p:cond delay="0"/>
                                  </p:stCondLst>
                                  <p:childTnLst>
                                    <p:animEffect transition="out" filter="dissolve">
                                      <p:cBhvr>
                                        <p:cTn id="30" dur="500"/>
                                        <p:tgtEl>
                                          <p:spTgt spid="51"/>
                                        </p:tgtEl>
                                      </p:cBhvr>
                                    </p:animEffect>
                                    <p:set>
                                      <p:cBhvr>
                                        <p:cTn id="31"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98" grpId="0" animBg="1"/>
      <p:bldP spid="51" grpId="0" animBg="1"/>
      <p:bldP spid="51"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a:t>Discretized Stream Processing</a:t>
            </a:r>
          </a:p>
        </p:txBody>
      </p:sp>
      <p:sp>
        <p:nvSpPr>
          <p:cNvPr id="7" name="Content Placeholder 6"/>
          <p:cNvSpPr>
            <a:spLocks noGrp="1"/>
          </p:cNvSpPr>
          <p:nvPr>
            <p:ph idx="1"/>
          </p:nvPr>
        </p:nvSpPr>
        <p:spPr/>
        <p:txBody>
          <a:bodyPr/>
          <a:lstStyle/>
          <a:p>
            <a:pPr marL="0" lvl="0" indent="0" algn="ctr">
              <a:buNone/>
            </a:pPr>
            <a:endParaRPr lang="en-US" sz="3200" b="1" dirty="0">
              <a:solidFill>
                <a:srgbClr val="DB0202"/>
              </a:solidFill>
            </a:endParaRPr>
          </a:p>
          <a:p>
            <a:pPr marL="0" lvl="0" indent="0" algn="ctr">
              <a:buNone/>
            </a:pPr>
            <a:r>
              <a:rPr lang="en-US" sz="3200" b="1" dirty="0">
                <a:solidFill>
                  <a:srgbClr val="DB0202"/>
                </a:solidFill>
              </a:rPr>
              <a:t>Run a streaming computation as a series of small, deterministic batch jobs</a:t>
            </a:r>
          </a:p>
          <a:p>
            <a:pPr marL="0" indent="0">
              <a:buNone/>
            </a:pPr>
            <a:endParaRPr lang="en-US" dirty="0"/>
          </a:p>
          <a:p>
            <a:pPr marL="1588" lvl="1" indent="0" algn="ctr">
              <a:spcAft>
                <a:spcPts val="1200"/>
              </a:spcAft>
              <a:buNone/>
            </a:pPr>
            <a:r>
              <a:rPr lang="en-US" sz="2800" dirty="0"/>
              <a:t>Store intermediate state data in cluster memory</a:t>
            </a:r>
          </a:p>
          <a:p>
            <a:pPr marL="1588" lvl="1" indent="0" algn="ctr">
              <a:spcBef>
                <a:spcPts val="1200"/>
              </a:spcBef>
              <a:buNone/>
            </a:pPr>
            <a:r>
              <a:rPr lang="en-US" sz="2800" dirty="0"/>
              <a:t>Try to make batch sizes as small as possible </a:t>
            </a:r>
          </a:p>
          <a:p>
            <a:pPr marL="1588" lvl="1" indent="0" algn="ctr">
              <a:spcBef>
                <a:spcPts val="0"/>
              </a:spcBef>
              <a:buNone/>
            </a:pPr>
            <a:r>
              <a:rPr lang="en-US" sz="2800" dirty="0"/>
              <a:t>to get second-scale latencies</a:t>
            </a:r>
          </a:p>
          <a:p>
            <a:pPr marL="0" indent="0">
              <a:buNone/>
            </a:pPr>
            <a:endParaRPr lang="en-US" dirty="0"/>
          </a:p>
        </p:txBody>
      </p:sp>
    </p:spTree>
    <p:extLst>
      <p:ext uri="{BB962C8B-B14F-4D97-AF65-F5344CB8AC3E}">
        <p14:creationId xmlns:p14="http://schemas.microsoft.com/office/powerpoint/2010/main" val="3185933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Dissociate </a:t>
            </a:r>
            <a:r>
              <a:rPr lang="en-US" i="1" dirty="0"/>
              <a:t>computation</a:t>
            </a:r>
            <a:r>
              <a:rPr lang="en-US" dirty="0"/>
              <a:t> from </a:t>
            </a:r>
            <a:r>
              <a:rPr lang="en-US" i="1" dirty="0"/>
              <a:t>state</a:t>
            </a:r>
            <a:endParaRPr lang="en-US" dirty="0"/>
          </a:p>
        </p:txBody>
      </p:sp>
      <p:sp>
        <p:nvSpPr>
          <p:cNvPr id="3" name="Content Placeholder 2"/>
          <p:cNvSpPr>
            <a:spLocks noGrp="1"/>
          </p:cNvSpPr>
          <p:nvPr>
            <p:ph idx="1"/>
          </p:nvPr>
        </p:nvSpPr>
        <p:spPr/>
        <p:txBody>
          <a:bodyPr/>
          <a:lstStyle/>
          <a:p>
            <a:pPr marL="0" indent="0" algn="ctr">
              <a:spcBef>
                <a:spcPts val="0"/>
              </a:spcBef>
              <a:buNone/>
            </a:pPr>
            <a:r>
              <a:rPr lang="en-US" dirty="0"/>
              <a:t>Make state </a:t>
            </a:r>
            <a:r>
              <a:rPr lang="en-US" i="1" dirty="0"/>
              <a:t>immutable</a:t>
            </a:r>
            <a:r>
              <a:rPr lang="en-US" dirty="0"/>
              <a:t> and break computation into </a:t>
            </a:r>
            <a:r>
              <a:rPr lang="en-US" i="1" dirty="0"/>
              <a:t>small, deterministic,</a:t>
            </a:r>
            <a:r>
              <a:rPr lang="en-US" dirty="0"/>
              <a:t> </a:t>
            </a:r>
            <a:r>
              <a:rPr lang="en-US" i="1" dirty="0"/>
              <a:t>stateless </a:t>
            </a:r>
            <a:r>
              <a:rPr lang="en-US" dirty="0"/>
              <a:t>tasks</a:t>
            </a:r>
          </a:p>
          <a:p>
            <a:pPr marL="0" indent="0" algn="ctr">
              <a:buNone/>
            </a:pPr>
            <a:endParaRPr lang="en-US" sz="1400" dirty="0"/>
          </a:p>
          <a:p>
            <a:pPr marL="0" indent="0" algn="ctr">
              <a:buNone/>
            </a:pPr>
            <a:r>
              <a:rPr lang="en-US" sz="2400" dirty="0"/>
              <a:t>Defines clear boundaries where state and computation </a:t>
            </a:r>
          </a:p>
          <a:p>
            <a:pPr marL="0" indent="0" algn="ctr">
              <a:spcBef>
                <a:spcPts val="0"/>
              </a:spcBef>
              <a:buNone/>
            </a:pPr>
            <a:r>
              <a:rPr lang="en-US" sz="2400" dirty="0"/>
              <a:t>can be moved around independently</a:t>
            </a:r>
          </a:p>
          <a:p>
            <a:endParaRPr lang="en-US" dirty="0"/>
          </a:p>
          <a:p>
            <a:endParaRPr lang="en-US" dirty="0"/>
          </a:p>
        </p:txBody>
      </p:sp>
      <p:grpSp>
        <p:nvGrpSpPr>
          <p:cNvPr id="51" name="Group 50"/>
          <p:cNvGrpSpPr/>
          <p:nvPr/>
        </p:nvGrpSpPr>
        <p:grpSpPr>
          <a:xfrm>
            <a:off x="674584" y="4121444"/>
            <a:ext cx="3498526" cy="1856840"/>
            <a:chOff x="854785" y="4121444"/>
            <a:chExt cx="3498526" cy="1856840"/>
          </a:xfrm>
        </p:grpSpPr>
        <p:sp>
          <p:nvSpPr>
            <p:cNvPr id="5" name="Rounded Rectangle 4"/>
            <p:cNvSpPr/>
            <p:nvPr/>
          </p:nvSpPr>
          <p:spPr>
            <a:xfrm>
              <a:off x="2037887" y="4522911"/>
              <a:ext cx="1121659" cy="1034153"/>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2000" dirty="0">
                  <a:solidFill>
                    <a:srgbClr val="000090"/>
                  </a:solidFill>
                </a:rPr>
                <a:t>stateless task</a:t>
              </a:r>
              <a:endParaRPr lang="en-US" dirty="0">
                <a:solidFill>
                  <a:srgbClr val="000090"/>
                </a:solidFill>
              </a:endParaRPr>
            </a:p>
          </p:txBody>
        </p:sp>
        <p:sp>
          <p:nvSpPr>
            <p:cNvPr id="6" name="Rectangle 5"/>
            <p:cNvSpPr/>
            <p:nvPr/>
          </p:nvSpPr>
          <p:spPr>
            <a:xfrm>
              <a:off x="854786" y="4129189"/>
              <a:ext cx="883139" cy="548816"/>
            </a:xfrm>
            <a:prstGeom prst="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sz="2000" dirty="0">
                  <a:solidFill>
                    <a:schemeClr val="accent3">
                      <a:lumMod val="50000"/>
                    </a:schemeClr>
                  </a:solidFill>
                </a:rPr>
                <a:t>state 1</a:t>
              </a:r>
            </a:p>
          </p:txBody>
        </p:sp>
        <p:sp>
          <p:nvSpPr>
            <p:cNvPr id="7" name="Rectangle 6"/>
            <p:cNvSpPr/>
            <p:nvPr/>
          </p:nvSpPr>
          <p:spPr>
            <a:xfrm>
              <a:off x="854785" y="5429468"/>
              <a:ext cx="883139" cy="548816"/>
            </a:xfrm>
            <a:prstGeom prst="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sz="2000" dirty="0">
                  <a:solidFill>
                    <a:schemeClr val="accent2">
                      <a:lumMod val="50000"/>
                    </a:schemeClr>
                  </a:solidFill>
                </a:rPr>
                <a:t>input 1</a:t>
              </a:r>
            </a:p>
          </p:txBody>
        </p:sp>
        <p:cxnSp>
          <p:nvCxnSpPr>
            <p:cNvPr id="9" name="Straight Arrow Connector 8"/>
            <p:cNvCxnSpPr>
              <a:stCxn id="7" idx="3"/>
            </p:cNvCxnSpPr>
            <p:nvPr/>
          </p:nvCxnSpPr>
          <p:spPr>
            <a:xfrm flipV="1">
              <a:off x="1737924" y="5429468"/>
              <a:ext cx="299963" cy="274408"/>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6" idx="3"/>
            </p:cNvCxnSpPr>
            <p:nvPr/>
          </p:nvCxnSpPr>
          <p:spPr>
            <a:xfrm>
              <a:off x="1737924" y="4403597"/>
              <a:ext cx="299963" cy="274407"/>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3470172" y="4121444"/>
              <a:ext cx="883139" cy="548816"/>
            </a:xfrm>
            <a:prstGeom prst="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sz="2000" dirty="0">
                  <a:solidFill>
                    <a:schemeClr val="accent3">
                      <a:lumMod val="50000"/>
                    </a:schemeClr>
                  </a:solidFill>
                </a:rPr>
                <a:t>state 2</a:t>
              </a:r>
            </a:p>
          </p:txBody>
        </p:sp>
        <p:cxnSp>
          <p:nvCxnSpPr>
            <p:cNvPr id="13" name="Straight Arrow Connector 12"/>
            <p:cNvCxnSpPr>
              <a:endCxn id="12" idx="1"/>
            </p:cNvCxnSpPr>
            <p:nvPr/>
          </p:nvCxnSpPr>
          <p:spPr>
            <a:xfrm flipV="1">
              <a:off x="3159546" y="4395852"/>
              <a:ext cx="310626" cy="274407"/>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grpSp>
        <p:nvGrpSpPr>
          <p:cNvPr id="52" name="Group 51"/>
          <p:cNvGrpSpPr/>
          <p:nvPr/>
        </p:nvGrpSpPr>
        <p:grpSpPr>
          <a:xfrm>
            <a:off x="3315439" y="4121443"/>
            <a:ext cx="3473058" cy="1856841"/>
            <a:chOff x="3495640" y="4121443"/>
            <a:chExt cx="3473058" cy="1856841"/>
          </a:xfrm>
        </p:grpSpPr>
        <p:sp>
          <p:nvSpPr>
            <p:cNvPr id="36" name="Rounded Rectangle 35"/>
            <p:cNvSpPr/>
            <p:nvPr/>
          </p:nvSpPr>
          <p:spPr>
            <a:xfrm>
              <a:off x="4653274" y="4522911"/>
              <a:ext cx="1121659" cy="1034153"/>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2000" dirty="0">
                  <a:solidFill>
                    <a:srgbClr val="000090"/>
                  </a:solidFill>
                </a:rPr>
                <a:t>stateless task</a:t>
              </a:r>
              <a:endParaRPr lang="en-US" dirty="0">
                <a:solidFill>
                  <a:srgbClr val="000090"/>
                </a:solidFill>
              </a:endParaRPr>
            </a:p>
          </p:txBody>
        </p:sp>
        <p:cxnSp>
          <p:nvCxnSpPr>
            <p:cNvPr id="38" name="Straight Arrow Connector 37"/>
            <p:cNvCxnSpPr/>
            <p:nvPr/>
          </p:nvCxnSpPr>
          <p:spPr>
            <a:xfrm>
              <a:off x="4353311" y="4403597"/>
              <a:ext cx="299963" cy="274407"/>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sp>
          <p:nvSpPr>
            <p:cNvPr id="41" name="Rectangle 40"/>
            <p:cNvSpPr/>
            <p:nvPr/>
          </p:nvSpPr>
          <p:spPr>
            <a:xfrm>
              <a:off x="6085559" y="4121443"/>
              <a:ext cx="883139" cy="548816"/>
            </a:xfrm>
            <a:prstGeom prst="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r>
                <a:rPr lang="en-US" sz="2000" dirty="0">
                  <a:solidFill>
                    <a:schemeClr val="accent3">
                      <a:lumMod val="50000"/>
                    </a:schemeClr>
                  </a:solidFill>
                </a:rPr>
                <a:t>state 2</a:t>
              </a:r>
            </a:p>
          </p:txBody>
        </p:sp>
        <p:cxnSp>
          <p:nvCxnSpPr>
            <p:cNvPr id="42" name="Straight Arrow Connector 41"/>
            <p:cNvCxnSpPr>
              <a:endCxn id="41" idx="1"/>
            </p:cNvCxnSpPr>
            <p:nvPr/>
          </p:nvCxnSpPr>
          <p:spPr>
            <a:xfrm flipV="1">
              <a:off x="5774933" y="4395851"/>
              <a:ext cx="310626" cy="274407"/>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sp>
          <p:nvSpPr>
            <p:cNvPr id="43" name="Rectangle 42"/>
            <p:cNvSpPr/>
            <p:nvPr/>
          </p:nvSpPr>
          <p:spPr>
            <a:xfrm>
              <a:off x="3495640" y="5429468"/>
              <a:ext cx="883139" cy="548816"/>
            </a:xfrm>
            <a:prstGeom prst="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sz="2000" dirty="0">
                  <a:solidFill>
                    <a:schemeClr val="accent2">
                      <a:lumMod val="50000"/>
                    </a:schemeClr>
                  </a:solidFill>
                </a:rPr>
                <a:t>input 2</a:t>
              </a:r>
            </a:p>
          </p:txBody>
        </p:sp>
        <p:cxnSp>
          <p:nvCxnSpPr>
            <p:cNvPr id="44" name="Straight Arrow Connector 43"/>
            <p:cNvCxnSpPr>
              <a:stCxn id="43" idx="3"/>
            </p:cNvCxnSpPr>
            <p:nvPr/>
          </p:nvCxnSpPr>
          <p:spPr>
            <a:xfrm flipV="1">
              <a:off x="4378779" y="5429468"/>
              <a:ext cx="299963" cy="274408"/>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grpSp>
        <p:nvGrpSpPr>
          <p:cNvPr id="54" name="Group 53"/>
          <p:cNvGrpSpPr/>
          <p:nvPr/>
        </p:nvGrpSpPr>
        <p:grpSpPr>
          <a:xfrm>
            <a:off x="5905358" y="4387270"/>
            <a:ext cx="2615387" cy="1582433"/>
            <a:chOff x="5905358" y="4395851"/>
            <a:chExt cx="2615387" cy="1582433"/>
          </a:xfrm>
        </p:grpSpPr>
        <p:sp>
          <p:nvSpPr>
            <p:cNvPr id="45" name="Rounded Rectangle 44"/>
            <p:cNvSpPr/>
            <p:nvPr/>
          </p:nvSpPr>
          <p:spPr>
            <a:xfrm>
              <a:off x="7088460" y="4522911"/>
              <a:ext cx="1121659" cy="1034153"/>
            </a:xfrm>
            <a:prstGeom prst="roundRect">
              <a:avLst/>
            </a:prstGeom>
          </p:spPr>
          <p:style>
            <a:lnRef idx="1">
              <a:schemeClr val="accent5"/>
            </a:lnRef>
            <a:fillRef idx="3">
              <a:schemeClr val="accent5"/>
            </a:fillRef>
            <a:effectRef idx="2">
              <a:schemeClr val="accent5"/>
            </a:effectRef>
            <a:fontRef idx="minor">
              <a:schemeClr val="lt1"/>
            </a:fontRef>
          </p:style>
          <p:txBody>
            <a:bodyPr lIns="0" rIns="0" rtlCol="0" anchor="ctr"/>
            <a:lstStyle/>
            <a:p>
              <a:pPr algn="ctr"/>
              <a:r>
                <a:rPr lang="en-US" sz="2000" dirty="0">
                  <a:solidFill>
                    <a:srgbClr val="000090"/>
                  </a:solidFill>
                </a:rPr>
                <a:t>stateless task</a:t>
              </a:r>
              <a:endParaRPr lang="en-US" dirty="0">
                <a:solidFill>
                  <a:srgbClr val="000090"/>
                </a:solidFill>
              </a:endParaRPr>
            </a:p>
          </p:txBody>
        </p:sp>
        <p:sp>
          <p:nvSpPr>
            <p:cNvPr id="47" name="Rectangle 46"/>
            <p:cNvSpPr/>
            <p:nvPr/>
          </p:nvSpPr>
          <p:spPr>
            <a:xfrm>
              <a:off x="5905358" y="5429468"/>
              <a:ext cx="883139" cy="548816"/>
            </a:xfrm>
            <a:prstGeom prst="rect">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en-US" sz="2000" dirty="0">
                  <a:solidFill>
                    <a:schemeClr val="accent2">
                      <a:lumMod val="50000"/>
                    </a:schemeClr>
                  </a:solidFill>
                </a:rPr>
                <a:t>input 3</a:t>
              </a:r>
            </a:p>
          </p:txBody>
        </p:sp>
        <p:cxnSp>
          <p:nvCxnSpPr>
            <p:cNvPr id="48" name="Straight Arrow Connector 47"/>
            <p:cNvCxnSpPr>
              <a:stCxn id="47" idx="3"/>
            </p:cNvCxnSpPr>
            <p:nvPr/>
          </p:nvCxnSpPr>
          <p:spPr>
            <a:xfrm flipV="1">
              <a:off x="6788497" y="5429468"/>
              <a:ext cx="299963" cy="274408"/>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41" idx="3"/>
            </p:cNvCxnSpPr>
            <p:nvPr/>
          </p:nvCxnSpPr>
          <p:spPr>
            <a:xfrm>
              <a:off x="6788497" y="4395851"/>
              <a:ext cx="299963" cy="282153"/>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flipV="1">
              <a:off x="8210119" y="4395851"/>
              <a:ext cx="310626" cy="274407"/>
            </a:xfrm>
            <a:prstGeom prst="straightConnector1">
              <a:avLst/>
            </a:prstGeom>
            <a:ln w="19050" cmpd="sng">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7631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Discretized Stream Processing</a:t>
            </a:r>
          </a:p>
        </p:txBody>
      </p:sp>
      <p:sp>
        <p:nvSpPr>
          <p:cNvPr id="8" name="TextBox 7"/>
          <p:cNvSpPr txBox="1"/>
          <p:nvPr/>
        </p:nvSpPr>
        <p:spPr>
          <a:xfrm>
            <a:off x="589270" y="1608521"/>
            <a:ext cx="1277017" cy="400110"/>
          </a:xfrm>
          <a:prstGeom prst="rect">
            <a:avLst/>
          </a:prstGeom>
          <a:noFill/>
        </p:spPr>
        <p:txBody>
          <a:bodyPr wrap="none" lIns="0" rIns="0" rtlCol="0">
            <a:spAutoFit/>
          </a:bodyPr>
          <a:lstStyle/>
          <a:p>
            <a:r>
              <a:rPr lang="en-US" sz="2000" b="1" dirty="0"/>
              <a:t>time = 0 - 1:</a:t>
            </a:r>
          </a:p>
        </p:txBody>
      </p:sp>
      <p:grpSp>
        <p:nvGrpSpPr>
          <p:cNvPr id="65" name="Group 64"/>
          <p:cNvGrpSpPr/>
          <p:nvPr/>
        </p:nvGrpSpPr>
        <p:grpSpPr>
          <a:xfrm>
            <a:off x="3052622" y="1562672"/>
            <a:ext cx="3906220" cy="2067984"/>
            <a:chOff x="3052622" y="1562672"/>
            <a:chExt cx="3906220" cy="2067984"/>
          </a:xfrm>
        </p:grpSpPr>
        <p:sp>
          <p:nvSpPr>
            <p:cNvPr id="4" name="Arc 3"/>
            <p:cNvSpPr/>
            <p:nvPr/>
          </p:nvSpPr>
          <p:spPr>
            <a:xfrm>
              <a:off x="3052622" y="2322960"/>
              <a:ext cx="1783837" cy="1028519"/>
            </a:xfrm>
            <a:prstGeom prst="arc">
              <a:avLst>
                <a:gd name="adj1" fmla="val 11266483"/>
                <a:gd name="adj2" fmla="val 16343890"/>
              </a:avLst>
            </a:prstGeom>
            <a:ln w="1905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Arc 4"/>
            <p:cNvSpPr/>
            <p:nvPr/>
          </p:nvSpPr>
          <p:spPr>
            <a:xfrm flipH="1">
              <a:off x="4417383" y="2302353"/>
              <a:ext cx="1783837" cy="1028519"/>
            </a:xfrm>
            <a:prstGeom prst="arc">
              <a:avLst>
                <a:gd name="adj1" fmla="val 11266483"/>
                <a:gd name="adj2" fmla="val 16343890"/>
              </a:avLst>
            </a:prstGeom>
            <a:ln w="19050" cmpd="sng">
              <a:solidFill>
                <a:schemeClr val="tx1"/>
              </a:solidFill>
              <a:headEnd type="triangle"/>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701982" y="1562672"/>
              <a:ext cx="1794407" cy="276999"/>
            </a:xfrm>
            <a:prstGeom prst="rect">
              <a:avLst/>
            </a:prstGeom>
            <a:noFill/>
          </p:spPr>
          <p:txBody>
            <a:bodyPr wrap="none" tIns="0" bIns="0" rtlCol="0">
              <a:spAutoFit/>
            </a:bodyPr>
            <a:lstStyle/>
            <a:p>
              <a:pPr algn="ctr"/>
              <a:r>
                <a:rPr lang="en-US" dirty="0"/>
                <a:t>batch operations</a:t>
              </a:r>
            </a:p>
          </p:txBody>
        </p:sp>
        <p:sp>
          <p:nvSpPr>
            <p:cNvPr id="41" name="Alternate Process 40"/>
            <p:cNvSpPr/>
            <p:nvPr/>
          </p:nvSpPr>
          <p:spPr>
            <a:xfrm>
              <a:off x="5547981" y="2803143"/>
              <a:ext cx="1268912" cy="324539"/>
            </a:xfrm>
            <a:prstGeom prst="flowChartAlternateProcess">
              <a:avLst/>
            </a:prstGeom>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 name="Straight Connector 41"/>
            <p:cNvCxnSpPr>
              <a:stCxn id="41" idx="0"/>
              <a:endCxn id="41" idx="2"/>
            </p:cNvCxnSpPr>
            <p:nvPr/>
          </p:nvCxnSpPr>
          <p:spPr>
            <a:xfrm>
              <a:off x="6182438" y="2803143"/>
              <a:ext cx="0" cy="324539"/>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511382" y="2795531"/>
              <a:ext cx="0" cy="324539"/>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72841" y="2808475"/>
              <a:ext cx="0" cy="324539"/>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pic>
          <p:nvPicPr>
            <p:cNvPr id="45" name="Picture 44"/>
            <p:cNvPicPr>
              <a:picLocks/>
            </p:cNvPicPr>
            <p:nvPr/>
          </p:nvPicPr>
          <p:blipFill>
            <a:blip r:embed="rId3"/>
            <a:stretch>
              <a:fillRect/>
            </a:stretch>
          </p:blipFill>
          <p:spPr>
            <a:xfrm>
              <a:off x="5467276" y="3196750"/>
              <a:ext cx="475371" cy="433906"/>
            </a:xfrm>
            <a:prstGeom prst="rect">
              <a:avLst/>
            </a:prstGeom>
          </p:spPr>
        </p:pic>
        <p:pic>
          <p:nvPicPr>
            <p:cNvPr id="46" name="Picture 45"/>
            <p:cNvPicPr>
              <a:picLocks/>
            </p:cNvPicPr>
            <p:nvPr/>
          </p:nvPicPr>
          <p:blipFill>
            <a:blip r:embed="rId3"/>
            <a:stretch>
              <a:fillRect/>
            </a:stretch>
          </p:blipFill>
          <p:spPr>
            <a:xfrm>
              <a:off x="5803420" y="3196750"/>
              <a:ext cx="475371" cy="433906"/>
            </a:xfrm>
            <a:prstGeom prst="rect">
              <a:avLst/>
            </a:prstGeom>
          </p:spPr>
        </p:pic>
        <p:pic>
          <p:nvPicPr>
            <p:cNvPr id="47" name="Picture 46"/>
            <p:cNvPicPr>
              <a:picLocks/>
            </p:cNvPicPr>
            <p:nvPr/>
          </p:nvPicPr>
          <p:blipFill>
            <a:blip r:embed="rId3"/>
            <a:stretch>
              <a:fillRect/>
            </a:stretch>
          </p:blipFill>
          <p:spPr>
            <a:xfrm>
              <a:off x="6143449" y="3196750"/>
              <a:ext cx="475371" cy="433906"/>
            </a:xfrm>
            <a:prstGeom prst="rect">
              <a:avLst/>
            </a:prstGeom>
          </p:spPr>
        </p:pic>
        <p:pic>
          <p:nvPicPr>
            <p:cNvPr id="48" name="Picture 47"/>
            <p:cNvPicPr>
              <a:picLocks/>
            </p:cNvPicPr>
            <p:nvPr/>
          </p:nvPicPr>
          <p:blipFill>
            <a:blip r:embed="rId3"/>
            <a:stretch>
              <a:fillRect/>
            </a:stretch>
          </p:blipFill>
          <p:spPr>
            <a:xfrm>
              <a:off x="6483471" y="3196750"/>
              <a:ext cx="475371" cy="433906"/>
            </a:xfrm>
            <a:prstGeom prst="rect">
              <a:avLst/>
            </a:prstGeom>
          </p:spPr>
        </p:pic>
        <p:sp>
          <p:nvSpPr>
            <p:cNvPr id="68" name="Oval 67"/>
            <p:cNvSpPr/>
            <p:nvPr/>
          </p:nvSpPr>
          <p:spPr>
            <a:xfrm>
              <a:off x="4100328" y="1978032"/>
              <a:ext cx="241059" cy="241059"/>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p:cNvSpPr/>
            <p:nvPr/>
          </p:nvSpPr>
          <p:spPr>
            <a:xfrm>
              <a:off x="4100328" y="2344858"/>
              <a:ext cx="241059" cy="241059"/>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69"/>
            <p:cNvSpPr/>
            <p:nvPr/>
          </p:nvSpPr>
          <p:spPr>
            <a:xfrm>
              <a:off x="4100328" y="2711684"/>
              <a:ext cx="241059" cy="241059"/>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Oval 70"/>
            <p:cNvSpPr/>
            <p:nvPr/>
          </p:nvSpPr>
          <p:spPr>
            <a:xfrm>
              <a:off x="4882285" y="2164489"/>
              <a:ext cx="241059" cy="241059"/>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71"/>
            <p:cNvSpPr/>
            <p:nvPr/>
          </p:nvSpPr>
          <p:spPr>
            <a:xfrm>
              <a:off x="4882282" y="2527537"/>
              <a:ext cx="241059" cy="241059"/>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 name="Straight Arrow Connector 72"/>
            <p:cNvCxnSpPr>
              <a:stCxn id="68" idx="6"/>
              <a:endCxn id="71" idx="2"/>
            </p:cNvCxnSpPr>
            <p:nvPr/>
          </p:nvCxnSpPr>
          <p:spPr>
            <a:xfrm>
              <a:off x="4341387" y="2098562"/>
              <a:ext cx="540898" cy="186457"/>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69" idx="6"/>
              <a:endCxn id="71" idx="2"/>
            </p:cNvCxnSpPr>
            <p:nvPr/>
          </p:nvCxnSpPr>
          <p:spPr>
            <a:xfrm flipV="1">
              <a:off x="4341387" y="2285019"/>
              <a:ext cx="540898" cy="180369"/>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8" idx="6"/>
              <a:endCxn id="72" idx="2"/>
            </p:cNvCxnSpPr>
            <p:nvPr/>
          </p:nvCxnSpPr>
          <p:spPr>
            <a:xfrm>
              <a:off x="4341387" y="2098562"/>
              <a:ext cx="540894" cy="549504"/>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69" idx="6"/>
              <a:endCxn id="72" idx="2"/>
            </p:cNvCxnSpPr>
            <p:nvPr/>
          </p:nvCxnSpPr>
          <p:spPr>
            <a:xfrm>
              <a:off x="4341387" y="2465388"/>
              <a:ext cx="540894" cy="182678"/>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0" idx="6"/>
              <a:endCxn id="72" idx="2"/>
            </p:cNvCxnSpPr>
            <p:nvPr/>
          </p:nvCxnSpPr>
          <p:spPr>
            <a:xfrm flipV="1">
              <a:off x="4341387" y="2648066"/>
              <a:ext cx="540894" cy="184148"/>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0" idx="6"/>
              <a:endCxn id="71" idx="2"/>
            </p:cNvCxnSpPr>
            <p:nvPr/>
          </p:nvCxnSpPr>
          <p:spPr>
            <a:xfrm flipV="1">
              <a:off x="4341387" y="2285019"/>
              <a:ext cx="540898" cy="547195"/>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grpSp>
      <p:sp>
        <p:nvSpPr>
          <p:cNvPr id="84" name="Rounded Rectangular Callout 83"/>
          <p:cNvSpPr/>
          <p:nvPr/>
        </p:nvSpPr>
        <p:spPr>
          <a:xfrm>
            <a:off x="87042" y="2605733"/>
            <a:ext cx="1982652" cy="1024923"/>
          </a:xfrm>
          <a:prstGeom prst="wedgeRoundRectCallout">
            <a:avLst>
              <a:gd name="adj1" fmla="val 60128"/>
              <a:gd name="adj2" fmla="val -20855"/>
              <a:gd name="adj3" fmla="val 16667"/>
            </a:avLst>
          </a:prstGeom>
        </p:spPr>
        <p:style>
          <a:lnRef idx="2">
            <a:schemeClr val="accent3"/>
          </a:lnRef>
          <a:fillRef idx="1">
            <a:schemeClr val="lt1"/>
          </a:fillRef>
          <a:effectRef idx="0">
            <a:schemeClr val="accent3"/>
          </a:effectRef>
          <a:fontRef idx="minor">
            <a:schemeClr val="dk1"/>
          </a:fontRef>
        </p:style>
        <p:txBody>
          <a:bodyPr lIns="0" rIns="0" rtlCol="0" anchor="ctr"/>
          <a:lstStyle/>
          <a:p>
            <a:pPr algn="ctr"/>
            <a:r>
              <a:rPr lang="en-US" b="1" dirty="0">
                <a:solidFill>
                  <a:srgbClr val="000000"/>
                </a:solidFill>
                <a:latin typeface="Calibri"/>
                <a:cs typeface="Calibri"/>
              </a:rPr>
              <a:t>Input:</a:t>
            </a:r>
            <a:r>
              <a:rPr lang="en-US" dirty="0">
                <a:solidFill>
                  <a:srgbClr val="000000"/>
                </a:solidFill>
                <a:latin typeface="Calibri"/>
                <a:cs typeface="Calibri"/>
              </a:rPr>
              <a:t> replicated dataset stored in memory</a:t>
            </a:r>
          </a:p>
        </p:txBody>
      </p:sp>
      <p:sp>
        <p:nvSpPr>
          <p:cNvPr id="85" name="Rounded Rectangular Callout 84"/>
          <p:cNvSpPr/>
          <p:nvPr/>
        </p:nvSpPr>
        <p:spPr>
          <a:xfrm>
            <a:off x="7067464" y="2608746"/>
            <a:ext cx="1989195" cy="1230216"/>
          </a:xfrm>
          <a:prstGeom prst="wedgeRoundRectCallout">
            <a:avLst>
              <a:gd name="adj1" fmla="val -60776"/>
              <a:gd name="adj2" fmla="val -18192"/>
              <a:gd name="adj3" fmla="val 16667"/>
            </a:avLst>
          </a:prstGeom>
        </p:spPr>
        <p:style>
          <a:lnRef idx="2">
            <a:schemeClr val="accent3"/>
          </a:lnRef>
          <a:fillRef idx="1">
            <a:schemeClr val="lt1"/>
          </a:fillRef>
          <a:effectRef idx="0">
            <a:schemeClr val="accent3"/>
          </a:effectRef>
          <a:fontRef idx="minor">
            <a:schemeClr val="dk1"/>
          </a:fontRef>
        </p:style>
        <p:txBody>
          <a:bodyPr lIns="0" rIns="0" rtlCol="0" anchor="ctr"/>
          <a:lstStyle/>
          <a:p>
            <a:pPr algn="ctr"/>
            <a:r>
              <a:rPr lang="en-US" b="1" dirty="0">
                <a:solidFill>
                  <a:srgbClr val="000000"/>
                </a:solidFill>
                <a:latin typeface="Calibri"/>
                <a:cs typeface="Calibri"/>
              </a:rPr>
              <a:t>Output or State: </a:t>
            </a:r>
            <a:r>
              <a:rPr lang="en-US" dirty="0">
                <a:solidFill>
                  <a:srgbClr val="000000"/>
                </a:solidFill>
                <a:latin typeface="Calibri"/>
                <a:cs typeface="Calibri"/>
              </a:rPr>
              <a:t>non-replicated dataset</a:t>
            </a:r>
          </a:p>
          <a:p>
            <a:pPr algn="ctr"/>
            <a:r>
              <a:rPr lang="en-US" dirty="0">
                <a:solidFill>
                  <a:srgbClr val="000000"/>
                </a:solidFill>
                <a:latin typeface="Calibri"/>
                <a:cs typeface="Calibri"/>
              </a:rPr>
              <a:t>stored in memory</a:t>
            </a:r>
          </a:p>
        </p:txBody>
      </p:sp>
      <p:grpSp>
        <p:nvGrpSpPr>
          <p:cNvPr id="91" name="Group 90"/>
          <p:cNvGrpSpPr/>
          <p:nvPr/>
        </p:nvGrpSpPr>
        <p:grpSpPr>
          <a:xfrm>
            <a:off x="2157593" y="5706303"/>
            <a:ext cx="5278732" cy="832175"/>
            <a:chOff x="2157593" y="5697722"/>
            <a:chExt cx="5278732" cy="832175"/>
          </a:xfrm>
        </p:grpSpPr>
        <p:sp>
          <p:nvSpPr>
            <p:cNvPr id="14" name="Right Brace 13"/>
            <p:cNvSpPr/>
            <p:nvPr/>
          </p:nvSpPr>
          <p:spPr>
            <a:xfrm rot="5400000">
              <a:off x="2886383" y="5302194"/>
              <a:ext cx="176777" cy="1554480"/>
            </a:xfrm>
            <a:prstGeom prst="rightBrace">
              <a:avLst>
                <a:gd name="adj1" fmla="val 19384"/>
                <a:gd name="adj2" fmla="val 50000"/>
              </a:avLst>
            </a:prstGeom>
            <a:ln w="12700" cmpd="sng">
              <a:solidFill>
                <a:schemeClr val="tx1"/>
              </a:solidFill>
              <a:headEnd type="none"/>
              <a:tailEnd type="non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2157593" y="6160565"/>
              <a:ext cx="1625969" cy="369332"/>
            </a:xfrm>
            <a:prstGeom prst="rect">
              <a:avLst/>
            </a:prstGeom>
            <a:noFill/>
          </p:spPr>
          <p:txBody>
            <a:bodyPr wrap="square" rtlCol="0">
              <a:spAutoFit/>
            </a:bodyPr>
            <a:lstStyle/>
            <a:p>
              <a:pPr algn="ctr"/>
              <a:r>
                <a:rPr lang="en-US" b="1" dirty="0"/>
                <a:t>input stream</a:t>
              </a:r>
            </a:p>
          </p:txBody>
        </p:sp>
        <p:sp>
          <p:nvSpPr>
            <p:cNvPr id="16" name="Right Brace 15"/>
            <p:cNvSpPr/>
            <p:nvPr/>
          </p:nvSpPr>
          <p:spPr>
            <a:xfrm rot="5400000">
              <a:off x="6090558" y="5285924"/>
              <a:ext cx="176777" cy="1554480"/>
            </a:xfrm>
            <a:prstGeom prst="rightBrace">
              <a:avLst>
                <a:gd name="adj1" fmla="val 19384"/>
                <a:gd name="adj2" fmla="val 50000"/>
              </a:avLst>
            </a:prstGeom>
            <a:ln w="12700" cmpd="sng">
              <a:solidFill>
                <a:schemeClr val="tx1"/>
              </a:solidFill>
              <a:headEnd type="none"/>
              <a:tailEnd type="non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4909659" y="6144296"/>
              <a:ext cx="2526666" cy="369332"/>
            </a:xfrm>
            <a:prstGeom prst="rect">
              <a:avLst/>
            </a:prstGeom>
            <a:noFill/>
          </p:spPr>
          <p:txBody>
            <a:bodyPr wrap="square" rtlCol="0">
              <a:spAutoFit/>
            </a:bodyPr>
            <a:lstStyle/>
            <a:p>
              <a:pPr algn="ctr"/>
              <a:r>
                <a:rPr lang="en-US" b="1" dirty="0"/>
                <a:t>output / state stream</a:t>
              </a:r>
            </a:p>
          </p:txBody>
        </p:sp>
        <p:sp>
          <p:nvSpPr>
            <p:cNvPr id="80" name="TextBox 79"/>
            <p:cNvSpPr txBox="1"/>
            <p:nvPr/>
          </p:nvSpPr>
          <p:spPr>
            <a:xfrm rot="16200000">
              <a:off x="2679991" y="5733457"/>
              <a:ext cx="440799" cy="369332"/>
            </a:xfrm>
            <a:prstGeom prst="rect">
              <a:avLst/>
            </a:prstGeom>
            <a:noFill/>
          </p:spPr>
          <p:txBody>
            <a:bodyPr wrap="square" rtlCol="0">
              <a:spAutoFit/>
            </a:bodyPr>
            <a:lstStyle/>
            <a:p>
              <a:pPr algn="ctr"/>
              <a:r>
                <a:rPr lang="en-US" dirty="0"/>
                <a:t>…</a:t>
              </a:r>
            </a:p>
          </p:txBody>
        </p:sp>
        <p:sp>
          <p:nvSpPr>
            <p:cNvPr id="81" name="TextBox 80"/>
            <p:cNvSpPr txBox="1"/>
            <p:nvPr/>
          </p:nvSpPr>
          <p:spPr>
            <a:xfrm rot="16200000">
              <a:off x="5882371" y="5733456"/>
              <a:ext cx="440799" cy="369332"/>
            </a:xfrm>
            <a:prstGeom prst="rect">
              <a:avLst/>
            </a:prstGeom>
            <a:noFill/>
          </p:spPr>
          <p:txBody>
            <a:bodyPr wrap="square" rtlCol="0">
              <a:spAutoFit/>
            </a:bodyPr>
            <a:lstStyle/>
            <a:p>
              <a:pPr algn="ctr"/>
              <a:r>
                <a:rPr lang="en-US" dirty="0"/>
                <a:t>…</a:t>
              </a:r>
            </a:p>
          </p:txBody>
        </p:sp>
      </p:grpSp>
      <p:cxnSp>
        <p:nvCxnSpPr>
          <p:cNvPr id="87" name="Straight Arrow Connector 86"/>
          <p:cNvCxnSpPr/>
          <p:nvPr/>
        </p:nvCxnSpPr>
        <p:spPr>
          <a:xfrm flipH="1">
            <a:off x="4417383" y="3175247"/>
            <a:ext cx="1070357" cy="923586"/>
          </a:xfrm>
          <a:prstGeom prst="straightConnector1">
            <a:avLst/>
          </a:prstGeom>
          <a:ln w="19050" cmpd="sng">
            <a:solidFill>
              <a:schemeClr val="tx1"/>
            </a:solidFill>
            <a:prstDash val="soli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90" name="Group 89"/>
          <p:cNvGrpSpPr/>
          <p:nvPr/>
        </p:nvGrpSpPr>
        <p:grpSpPr>
          <a:xfrm>
            <a:off x="4100328" y="4098833"/>
            <a:ext cx="2856284" cy="1586129"/>
            <a:chOff x="4100328" y="4098833"/>
            <a:chExt cx="2856284" cy="1586129"/>
          </a:xfrm>
        </p:grpSpPr>
        <p:sp>
          <p:nvSpPr>
            <p:cNvPr id="10" name="Arc 9"/>
            <p:cNvSpPr/>
            <p:nvPr/>
          </p:nvSpPr>
          <p:spPr>
            <a:xfrm flipH="1">
              <a:off x="4417383" y="4368093"/>
              <a:ext cx="1783837" cy="1028519"/>
            </a:xfrm>
            <a:prstGeom prst="arc">
              <a:avLst>
                <a:gd name="adj1" fmla="val 11266483"/>
                <a:gd name="adj2" fmla="val 16343890"/>
              </a:avLst>
            </a:prstGeom>
            <a:ln w="19050" cmpd="sng">
              <a:solidFill>
                <a:schemeClr val="tx1"/>
              </a:solidFill>
              <a:headEnd type="triangle"/>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Oval 20"/>
            <p:cNvSpPr/>
            <p:nvPr/>
          </p:nvSpPr>
          <p:spPr>
            <a:xfrm>
              <a:off x="4100328" y="4465659"/>
              <a:ext cx="241059" cy="241059"/>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p:nvSpPr>
          <p:spPr>
            <a:xfrm>
              <a:off x="4100328" y="4832485"/>
              <a:ext cx="241059" cy="241059"/>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4882285" y="4285290"/>
              <a:ext cx="241059" cy="241059"/>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p:cNvSpPr/>
            <p:nvPr/>
          </p:nvSpPr>
          <p:spPr>
            <a:xfrm>
              <a:off x="4882282" y="4648338"/>
              <a:ext cx="241059" cy="241059"/>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 name="Straight Arrow Connector 25"/>
            <p:cNvCxnSpPr>
              <a:stCxn id="21" idx="6"/>
              <a:endCxn id="23" idx="2"/>
            </p:cNvCxnSpPr>
            <p:nvPr/>
          </p:nvCxnSpPr>
          <p:spPr>
            <a:xfrm flipV="1">
              <a:off x="4341387" y="4405820"/>
              <a:ext cx="540898" cy="180369"/>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24" idx="2"/>
            </p:cNvCxnSpPr>
            <p:nvPr/>
          </p:nvCxnSpPr>
          <p:spPr>
            <a:xfrm>
              <a:off x="4341387" y="4219363"/>
              <a:ext cx="540894" cy="549504"/>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1" idx="6"/>
              <a:endCxn id="24" idx="2"/>
            </p:cNvCxnSpPr>
            <p:nvPr/>
          </p:nvCxnSpPr>
          <p:spPr>
            <a:xfrm>
              <a:off x="4341387" y="4586189"/>
              <a:ext cx="540894" cy="182678"/>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2" idx="6"/>
              <a:endCxn id="24" idx="2"/>
            </p:cNvCxnSpPr>
            <p:nvPr/>
          </p:nvCxnSpPr>
          <p:spPr>
            <a:xfrm flipV="1">
              <a:off x="4341387" y="4768867"/>
              <a:ext cx="540894" cy="184148"/>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2" idx="6"/>
              <a:endCxn id="23" idx="2"/>
            </p:cNvCxnSpPr>
            <p:nvPr/>
          </p:nvCxnSpPr>
          <p:spPr>
            <a:xfrm flipV="1">
              <a:off x="4341387" y="4405820"/>
              <a:ext cx="540898" cy="547195"/>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sp>
          <p:nvSpPr>
            <p:cNvPr id="57" name="Alternate Process 56"/>
            <p:cNvSpPr/>
            <p:nvPr/>
          </p:nvSpPr>
          <p:spPr>
            <a:xfrm>
              <a:off x="5545751" y="4857449"/>
              <a:ext cx="1268912" cy="324539"/>
            </a:xfrm>
            <a:prstGeom prst="flowChartAlternateProcess">
              <a:avLst/>
            </a:prstGeom>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8" name="Straight Connector 57"/>
            <p:cNvCxnSpPr>
              <a:stCxn id="57" idx="0"/>
              <a:endCxn id="57" idx="2"/>
            </p:cNvCxnSpPr>
            <p:nvPr/>
          </p:nvCxnSpPr>
          <p:spPr>
            <a:xfrm>
              <a:off x="6180207" y="4857449"/>
              <a:ext cx="0" cy="324539"/>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509152" y="4849837"/>
              <a:ext cx="0" cy="324539"/>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5870611" y="4862781"/>
              <a:ext cx="0" cy="324539"/>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pic>
          <p:nvPicPr>
            <p:cNvPr id="61" name="Picture 60"/>
            <p:cNvPicPr>
              <a:picLocks/>
            </p:cNvPicPr>
            <p:nvPr/>
          </p:nvPicPr>
          <p:blipFill>
            <a:blip r:embed="rId3"/>
            <a:stretch>
              <a:fillRect/>
            </a:stretch>
          </p:blipFill>
          <p:spPr>
            <a:xfrm>
              <a:off x="5465046" y="5251056"/>
              <a:ext cx="475371" cy="433906"/>
            </a:xfrm>
            <a:prstGeom prst="rect">
              <a:avLst/>
            </a:prstGeom>
          </p:spPr>
        </p:pic>
        <p:pic>
          <p:nvPicPr>
            <p:cNvPr id="62" name="Picture 61"/>
            <p:cNvPicPr>
              <a:picLocks/>
            </p:cNvPicPr>
            <p:nvPr/>
          </p:nvPicPr>
          <p:blipFill>
            <a:blip r:embed="rId3"/>
            <a:stretch>
              <a:fillRect/>
            </a:stretch>
          </p:blipFill>
          <p:spPr>
            <a:xfrm>
              <a:off x="5801190" y="5251056"/>
              <a:ext cx="475371" cy="433906"/>
            </a:xfrm>
            <a:prstGeom prst="rect">
              <a:avLst/>
            </a:prstGeom>
          </p:spPr>
        </p:pic>
        <p:pic>
          <p:nvPicPr>
            <p:cNvPr id="63" name="Picture 62"/>
            <p:cNvPicPr>
              <a:picLocks/>
            </p:cNvPicPr>
            <p:nvPr/>
          </p:nvPicPr>
          <p:blipFill>
            <a:blip r:embed="rId3"/>
            <a:stretch>
              <a:fillRect/>
            </a:stretch>
          </p:blipFill>
          <p:spPr>
            <a:xfrm>
              <a:off x="6141219" y="5251056"/>
              <a:ext cx="475371" cy="433906"/>
            </a:xfrm>
            <a:prstGeom prst="rect">
              <a:avLst/>
            </a:prstGeom>
          </p:spPr>
        </p:pic>
        <p:pic>
          <p:nvPicPr>
            <p:cNvPr id="64" name="Picture 63"/>
            <p:cNvPicPr>
              <a:picLocks/>
            </p:cNvPicPr>
            <p:nvPr/>
          </p:nvPicPr>
          <p:blipFill>
            <a:blip r:embed="rId3"/>
            <a:stretch>
              <a:fillRect/>
            </a:stretch>
          </p:blipFill>
          <p:spPr>
            <a:xfrm>
              <a:off x="6481241" y="5251056"/>
              <a:ext cx="475371" cy="433906"/>
            </a:xfrm>
            <a:prstGeom prst="rect">
              <a:avLst/>
            </a:prstGeom>
          </p:spPr>
        </p:pic>
        <p:sp>
          <p:nvSpPr>
            <p:cNvPr id="86" name="Oval 85"/>
            <p:cNvSpPr/>
            <p:nvPr/>
          </p:nvSpPr>
          <p:spPr>
            <a:xfrm>
              <a:off x="4100328" y="4098833"/>
              <a:ext cx="241059" cy="241059"/>
            </a:xfrm>
            <a:prstGeom prst="ellipse">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9" name="Straight Arrow Connector 88"/>
            <p:cNvCxnSpPr/>
            <p:nvPr/>
          </p:nvCxnSpPr>
          <p:spPr>
            <a:xfrm>
              <a:off x="4341387" y="4219363"/>
              <a:ext cx="540898" cy="186457"/>
            </a:xfrm>
            <a:prstGeom prst="straightConnector1">
              <a:avLst/>
            </a:prstGeom>
            <a:solidFill>
              <a:schemeClr val="bg1"/>
            </a:solidFill>
            <a:ln w="12700" cmpd="sng">
              <a:solidFill>
                <a:schemeClr val="tx1"/>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974279" y="2035537"/>
            <a:ext cx="2791727" cy="1598036"/>
            <a:chOff x="974279" y="2035537"/>
            <a:chExt cx="2791727" cy="1598036"/>
          </a:xfrm>
        </p:grpSpPr>
        <p:sp>
          <p:nvSpPr>
            <p:cNvPr id="67" name="TextBox 66"/>
            <p:cNvSpPr txBox="1"/>
            <p:nvPr/>
          </p:nvSpPr>
          <p:spPr>
            <a:xfrm>
              <a:off x="1265282" y="2035537"/>
              <a:ext cx="770117" cy="336732"/>
            </a:xfrm>
            <a:prstGeom prst="rect">
              <a:avLst/>
            </a:prstGeom>
            <a:noFill/>
          </p:spPr>
          <p:txBody>
            <a:bodyPr wrap="none" tIns="0" bIns="0" rtlCol="0">
              <a:spAutoFit/>
            </a:bodyPr>
            <a:lstStyle/>
            <a:p>
              <a:pPr algn="ctr"/>
              <a:r>
                <a:rPr lang="en-US" dirty="0"/>
                <a:t>input</a:t>
              </a:r>
            </a:p>
          </p:txBody>
        </p:sp>
        <p:sp>
          <p:nvSpPr>
            <p:cNvPr id="6" name="Arc 5"/>
            <p:cNvSpPr/>
            <p:nvPr/>
          </p:nvSpPr>
          <p:spPr>
            <a:xfrm flipH="1">
              <a:off x="974279" y="2362734"/>
              <a:ext cx="1783837" cy="1028519"/>
            </a:xfrm>
            <a:prstGeom prst="arc">
              <a:avLst>
                <a:gd name="adj1" fmla="val 11266483"/>
                <a:gd name="adj2" fmla="val 16343890"/>
              </a:avLst>
            </a:prstGeom>
            <a:ln w="19050" cmpd="sng">
              <a:solidFill>
                <a:schemeClr val="tx1"/>
              </a:solidFill>
              <a:headEnd type="triangle"/>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Arc 6"/>
            <p:cNvSpPr/>
            <p:nvPr/>
          </p:nvSpPr>
          <p:spPr>
            <a:xfrm flipH="1">
              <a:off x="1114415" y="2300727"/>
              <a:ext cx="1783837" cy="1028519"/>
            </a:xfrm>
            <a:prstGeom prst="arc">
              <a:avLst>
                <a:gd name="adj1" fmla="val 11266483"/>
                <a:gd name="adj2" fmla="val 16343890"/>
              </a:avLst>
            </a:prstGeom>
            <a:ln w="19050" cmpd="sng">
              <a:solidFill>
                <a:schemeClr val="tx1"/>
              </a:solidFill>
              <a:headEnd type="triangle"/>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 name="Group 2"/>
            <p:cNvGrpSpPr/>
            <p:nvPr/>
          </p:nvGrpSpPr>
          <p:grpSpPr>
            <a:xfrm>
              <a:off x="2344694" y="2798449"/>
              <a:ext cx="1268912" cy="337483"/>
              <a:chOff x="2344694" y="2798449"/>
              <a:chExt cx="1268912" cy="337483"/>
            </a:xfrm>
          </p:grpSpPr>
          <p:sp>
            <p:nvSpPr>
              <p:cNvPr id="31" name="Alternate Process 30"/>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Connector 31"/>
              <p:cNvCxnSpPr>
                <a:stCxn id="31" idx="0"/>
                <a:endCxn id="31" idx="2"/>
              </p:cNvCxnSpPr>
              <p:nvPr/>
            </p:nvCxnSpPr>
            <p:spPr>
              <a:xfrm>
                <a:off x="2979150" y="2806060"/>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08095" y="279844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669554" y="2811393"/>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pic>
          <p:nvPicPr>
            <p:cNvPr id="37" name="Picture 36"/>
            <p:cNvPicPr>
              <a:picLocks/>
            </p:cNvPicPr>
            <p:nvPr/>
          </p:nvPicPr>
          <p:blipFill>
            <a:blip r:embed="rId3"/>
            <a:stretch>
              <a:fillRect/>
            </a:stretch>
          </p:blipFill>
          <p:spPr>
            <a:xfrm>
              <a:off x="2263989" y="3199667"/>
              <a:ext cx="475371" cy="433906"/>
            </a:xfrm>
            <a:prstGeom prst="rect">
              <a:avLst/>
            </a:prstGeom>
          </p:spPr>
        </p:pic>
        <p:pic>
          <p:nvPicPr>
            <p:cNvPr id="38" name="Picture 37"/>
            <p:cNvPicPr>
              <a:picLocks/>
            </p:cNvPicPr>
            <p:nvPr/>
          </p:nvPicPr>
          <p:blipFill>
            <a:blip r:embed="rId3"/>
            <a:stretch>
              <a:fillRect/>
            </a:stretch>
          </p:blipFill>
          <p:spPr>
            <a:xfrm>
              <a:off x="2600132" y="3199667"/>
              <a:ext cx="475371" cy="433906"/>
            </a:xfrm>
            <a:prstGeom prst="rect">
              <a:avLst/>
            </a:prstGeom>
          </p:spPr>
        </p:pic>
        <p:pic>
          <p:nvPicPr>
            <p:cNvPr id="39" name="Picture 38"/>
            <p:cNvPicPr>
              <a:picLocks/>
            </p:cNvPicPr>
            <p:nvPr/>
          </p:nvPicPr>
          <p:blipFill>
            <a:blip r:embed="rId3"/>
            <a:stretch>
              <a:fillRect/>
            </a:stretch>
          </p:blipFill>
          <p:spPr>
            <a:xfrm>
              <a:off x="2940162" y="3199667"/>
              <a:ext cx="475371" cy="433906"/>
            </a:xfrm>
            <a:prstGeom prst="rect">
              <a:avLst/>
            </a:prstGeom>
          </p:spPr>
        </p:pic>
        <p:pic>
          <p:nvPicPr>
            <p:cNvPr id="40" name="Picture 39"/>
            <p:cNvPicPr>
              <a:picLocks/>
            </p:cNvPicPr>
            <p:nvPr/>
          </p:nvPicPr>
          <p:blipFill>
            <a:blip r:embed="rId3"/>
            <a:stretch>
              <a:fillRect/>
            </a:stretch>
          </p:blipFill>
          <p:spPr>
            <a:xfrm>
              <a:off x="3280184" y="3199667"/>
              <a:ext cx="475371" cy="433906"/>
            </a:xfrm>
            <a:prstGeom prst="rect">
              <a:avLst/>
            </a:prstGeom>
          </p:spPr>
        </p:pic>
        <p:grpSp>
          <p:nvGrpSpPr>
            <p:cNvPr id="92" name="Group 91"/>
            <p:cNvGrpSpPr/>
            <p:nvPr/>
          </p:nvGrpSpPr>
          <p:grpSpPr>
            <a:xfrm>
              <a:off x="2497094" y="2950849"/>
              <a:ext cx="1268912" cy="337483"/>
              <a:chOff x="2344694" y="2798449"/>
              <a:chExt cx="1268912" cy="337483"/>
            </a:xfrm>
          </p:grpSpPr>
          <p:sp>
            <p:nvSpPr>
              <p:cNvPr id="93" name="Alternate Process 92"/>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4" name="Straight Connector 93"/>
              <p:cNvCxnSpPr>
                <a:stCxn id="93" idx="0"/>
                <a:endCxn id="93" idx="2"/>
              </p:cNvCxnSpPr>
              <p:nvPr/>
            </p:nvCxnSpPr>
            <p:spPr>
              <a:xfrm>
                <a:off x="2979150" y="2806060"/>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308095" y="279844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669554" y="2811393"/>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grpSp>
        <p:nvGrpSpPr>
          <p:cNvPr id="35" name="Group 34"/>
          <p:cNvGrpSpPr/>
          <p:nvPr/>
        </p:nvGrpSpPr>
        <p:grpSpPr>
          <a:xfrm>
            <a:off x="589270" y="3748515"/>
            <a:ext cx="4247189" cy="1939364"/>
            <a:chOff x="589270" y="3748515"/>
            <a:chExt cx="4247189" cy="1939364"/>
          </a:xfrm>
        </p:grpSpPr>
        <p:sp>
          <p:nvSpPr>
            <p:cNvPr id="9" name="Arc 8"/>
            <p:cNvSpPr/>
            <p:nvPr/>
          </p:nvSpPr>
          <p:spPr>
            <a:xfrm>
              <a:off x="3052622" y="4388698"/>
              <a:ext cx="1783837" cy="1028519"/>
            </a:xfrm>
            <a:prstGeom prst="arc">
              <a:avLst>
                <a:gd name="adj1" fmla="val 11266483"/>
                <a:gd name="adj2" fmla="val 16343890"/>
              </a:avLst>
            </a:prstGeom>
            <a:ln w="1905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Arc 10"/>
            <p:cNvSpPr/>
            <p:nvPr/>
          </p:nvSpPr>
          <p:spPr>
            <a:xfrm flipH="1">
              <a:off x="974279" y="4428474"/>
              <a:ext cx="1783837" cy="1028519"/>
            </a:xfrm>
            <a:prstGeom prst="arc">
              <a:avLst>
                <a:gd name="adj1" fmla="val 11266483"/>
                <a:gd name="adj2" fmla="val 16343890"/>
              </a:avLst>
            </a:prstGeom>
            <a:ln w="19050" cmpd="sng">
              <a:solidFill>
                <a:schemeClr val="tx1"/>
              </a:solidFill>
              <a:headEnd type="triangle"/>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Arc 11"/>
            <p:cNvSpPr/>
            <p:nvPr/>
          </p:nvSpPr>
          <p:spPr>
            <a:xfrm flipH="1">
              <a:off x="1114415" y="4366466"/>
              <a:ext cx="1783837" cy="1028519"/>
            </a:xfrm>
            <a:prstGeom prst="arc">
              <a:avLst>
                <a:gd name="adj1" fmla="val 11266483"/>
                <a:gd name="adj2" fmla="val 16343890"/>
              </a:avLst>
            </a:prstGeom>
            <a:ln w="19050" cmpd="sng">
              <a:solidFill>
                <a:schemeClr val="tx1"/>
              </a:solidFill>
              <a:headEnd type="triangle"/>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589270" y="3748515"/>
              <a:ext cx="1272885" cy="400110"/>
            </a:xfrm>
            <a:prstGeom prst="rect">
              <a:avLst/>
            </a:prstGeom>
            <a:noFill/>
          </p:spPr>
          <p:txBody>
            <a:bodyPr wrap="none" lIns="0" rIns="0" rtlCol="0">
              <a:spAutoFit/>
            </a:bodyPr>
            <a:lstStyle/>
            <a:p>
              <a:r>
                <a:rPr lang="en-US" sz="2000" b="1" dirty="0"/>
                <a:t>time = 1 - 2:</a:t>
              </a:r>
            </a:p>
          </p:txBody>
        </p:sp>
        <p:sp>
          <p:nvSpPr>
            <p:cNvPr id="49" name="Alternate Process 48"/>
            <p:cNvSpPr/>
            <p:nvPr/>
          </p:nvSpPr>
          <p:spPr>
            <a:xfrm>
              <a:off x="2342463" y="4860366"/>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0" name="Straight Connector 49"/>
            <p:cNvCxnSpPr>
              <a:stCxn id="49" idx="0"/>
              <a:endCxn id="49" idx="2"/>
            </p:cNvCxnSpPr>
            <p:nvPr/>
          </p:nvCxnSpPr>
          <p:spPr>
            <a:xfrm>
              <a:off x="2976920" y="4860366"/>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305865" y="4852755"/>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667324" y="486569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pic>
          <p:nvPicPr>
            <p:cNvPr id="53" name="Picture 52"/>
            <p:cNvPicPr>
              <a:picLocks/>
            </p:cNvPicPr>
            <p:nvPr/>
          </p:nvPicPr>
          <p:blipFill>
            <a:blip r:embed="rId3"/>
            <a:stretch>
              <a:fillRect/>
            </a:stretch>
          </p:blipFill>
          <p:spPr>
            <a:xfrm>
              <a:off x="2261759" y="5253973"/>
              <a:ext cx="475371" cy="433906"/>
            </a:xfrm>
            <a:prstGeom prst="rect">
              <a:avLst/>
            </a:prstGeom>
          </p:spPr>
        </p:pic>
        <p:pic>
          <p:nvPicPr>
            <p:cNvPr id="54" name="Picture 53"/>
            <p:cNvPicPr>
              <a:picLocks/>
            </p:cNvPicPr>
            <p:nvPr/>
          </p:nvPicPr>
          <p:blipFill>
            <a:blip r:embed="rId3"/>
            <a:stretch>
              <a:fillRect/>
            </a:stretch>
          </p:blipFill>
          <p:spPr>
            <a:xfrm>
              <a:off x="2597902" y="5253973"/>
              <a:ext cx="475371" cy="433906"/>
            </a:xfrm>
            <a:prstGeom prst="rect">
              <a:avLst/>
            </a:prstGeom>
          </p:spPr>
        </p:pic>
        <p:pic>
          <p:nvPicPr>
            <p:cNvPr id="55" name="Picture 54"/>
            <p:cNvPicPr>
              <a:picLocks/>
            </p:cNvPicPr>
            <p:nvPr/>
          </p:nvPicPr>
          <p:blipFill>
            <a:blip r:embed="rId3"/>
            <a:stretch>
              <a:fillRect/>
            </a:stretch>
          </p:blipFill>
          <p:spPr>
            <a:xfrm>
              <a:off x="2937932" y="5253973"/>
              <a:ext cx="475371" cy="433906"/>
            </a:xfrm>
            <a:prstGeom prst="rect">
              <a:avLst/>
            </a:prstGeom>
          </p:spPr>
        </p:pic>
        <p:pic>
          <p:nvPicPr>
            <p:cNvPr id="56" name="Picture 55"/>
            <p:cNvPicPr>
              <a:picLocks/>
            </p:cNvPicPr>
            <p:nvPr/>
          </p:nvPicPr>
          <p:blipFill>
            <a:blip r:embed="rId3"/>
            <a:stretch>
              <a:fillRect/>
            </a:stretch>
          </p:blipFill>
          <p:spPr>
            <a:xfrm>
              <a:off x="3277954" y="5253973"/>
              <a:ext cx="475371" cy="433906"/>
            </a:xfrm>
            <a:prstGeom prst="rect">
              <a:avLst/>
            </a:prstGeom>
          </p:spPr>
        </p:pic>
        <p:sp>
          <p:nvSpPr>
            <p:cNvPr id="82" name="TextBox 81"/>
            <p:cNvSpPr txBox="1"/>
            <p:nvPr/>
          </p:nvSpPr>
          <p:spPr>
            <a:xfrm>
              <a:off x="1265282" y="4107677"/>
              <a:ext cx="770117" cy="336732"/>
            </a:xfrm>
            <a:prstGeom prst="rect">
              <a:avLst/>
            </a:prstGeom>
            <a:noFill/>
          </p:spPr>
          <p:txBody>
            <a:bodyPr wrap="none" tIns="0" bIns="0" rtlCol="0">
              <a:spAutoFit/>
            </a:bodyPr>
            <a:lstStyle/>
            <a:p>
              <a:pPr algn="ctr"/>
              <a:r>
                <a:rPr lang="en-US" dirty="0"/>
                <a:t>input</a:t>
              </a:r>
            </a:p>
          </p:txBody>
        </p:sp>
        <p:grpSp>
          <p:nvGrpSpPr>
            <p:cNvPr id="97" name="Group 96"/>
            <p:cNvGrpSpPr/>
            <p:nvPr/>
          </p:nvGrpSpPr>
          <p:grpSpPr>
            <a:xfrm>
              <a:off x="2497094" y="5001451"/>
              <a:ext cx="1268912" cy="337483"/>
              <a:chOff x="2344694" y="2798449"/>
              <a:chExt cx="1268912" cy="337483"/>
            </a:xfrm>
          </p:grpSpPr>
          <p:sp>
            <p:nvSpPr>
              <p:cNvPr id="98" name="Alternate Process 97"/>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9" name="Straight Connector 98"/>
              <p:cNvCxnSpPr>
                <a:stCxn id="98" idx="0"/>
                <a:endCxn id="98" idx="2"/>
              </p:cNvCxnSpPr>
              <p:nvPr/>
            </p:nvCxnSpPr>
            <p:spPr>
              <a:xfrm>
                <a:off x="2979150" y="2806060"/>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308095" y="279844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669554" y="2811393"/>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09342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8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84"/>
                                        </p:tgtEl>
                                        <p:attrNameLst>
                                          <p:attrName>style.visibility</p:attrName>
                                        </p:attrNameLst>
                                      </p:cBhvr>
                                      <p:to>
                                        <p:strVal val="hidden"/>
                                      </p:to>
                                    </p:set>
                                  </p:childTnLst>
                                </p:cTn>
                              </p:par>
                            </p:childTnLst>
                          </p:cTn>
                        </p:par>
                        <p:par>
                          <p:cTn id="14" fill="hold">
                            <p:stCondLst>
                              <p:cond delay="0"/>
                            </p:stCondLst>
                            <p:childTnLst>
                              <p:par>
                                <p:cTn id="15" presetID="22" presetClass="entr" presetSubtype="8"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5"/>
                                        </p:tgtEl>
                                        <p:attrNameLst>
                                          <p:attrName>style.visibility</p:attrName>
                                        </p:attrNameLst>
                                      </p:cBhvr>
                                      <p:to>
                                        <p:strVal val="hidden"/>
                                      </p:to>
                                    </p:set>
                                  </p:childTnLst>
                                </p:cTn>
                              </p:par>
                            </p:childTnLst>
                          </p:cTn>
                        </p:par>
                        <p:par>
                          <p:cTn id="25" fill="hold">
                            <p:stCondLst>
                              <p:cond delay="0"/>
                            </p:stCondLst>
                            <p:childTnLst>
                              <p:par>
                                <p:cTn id="26" presetID="22" presetClass="entr" presetSubtype="2"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right)">
                                      <p:cBhvr>
                                        <p:cTn id="28" dur="500"/>
                                        <p:tgtEl>
                                          <p:spTgt spid="87"/>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wipe(left)">
                                      <p:cBhvr>
                                        <p:cTn id="36" dur="500"/>
                                        <p:tgtEl>
                                          <p:spTgt spid="9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85" grpId="0" animBg="1"/>
      <p:bldP spid="85"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Counting page views</a:t>
            </a:r>
          </a:p>
        </p:txBody>
      </p:sp>
      <p:sp>
        <p:nvSpPr>
          <p:cNvPr id="101" name="Content Placeholder 100"/>
          <p:cNvSpPr>
            <a:spLocks noGrp="1"/>
          </p:cNvSpPr>
          <p:nvPr>
            <p:ph idx="1"/>
          </p:nvPr>
        </p:nvSpPr>
        <p:spPr>
          <a:xfrm>
            <a:off x="457200" y="1600201"/>
            <a:ext cx="8229600" cy="1866340"/>
          </a:xfrm>
        </p:spPr>
        <p:txBody>
          <a:bodyPr>
            <a:normAutofit lnSpcReduction="10000"/>
          </a:bodyPr>
          <a:lstStyle/>
          <a:p>
            <a:pPr marL="0" indent="0">
              <a:buNone/>
            </a:pPr>
            <a:r>
              <a:rPr lang="en-US" dirty="0">
                <a:solidFill>
                  <a:srgbClr val="0000FF"/>
                </a:solidFill>
              </a:rPr>
              <a:t>Discretized Stream (DStream)</a:t>
            </a:r>
            <a:r>
              <a:rPr lang="en-US" dirty="0"/>
              <a:t> is a sequence of immutable, partitioned datasets</a:t>
            </a:r>
          </a:p>
          <a:p>
            <a:pPr marL="450850" lvl="1"/>
            <a:r>
              <a:rPr lang="en-US" dirty="0"/>
              <a:t>Can be created from live data streams or by applying bulk, parallel </a:t>
            </a:r>
            <a:r>
              <a:rPr lang="en-US" dirty="0">
                <a:solidFill>
                  <a:srgbClr val="0000FF"/>
                </a:solidFill>
              </a:rPr>
              <a:t>transformations</a:t>
            </a:r>
            <a:r>
              <a:rPr lang="en-US" dirty="0"/>
              <a:t> on other DStreams</a:t>
            </a:r>
          </a:p>
          <a:p>
            <a:endParaRPr lang="en-US" dirty="0"/>
          </a:p>
        </p:txBody>
      </p:sp>
      <p:sp>
        <p:nvSpPr>
          <p:cNvPr id="17" name="Rectangle 16"/>
          <p:cNvSpPr/>
          <p:nvPr/>
        </p:nvSpPr>
        <p:spPr>
          <a:xfrm>
            <a:off x="660786" y="4352032"/>
            <a:ext cx="5815593" cy="1268039"/>
          </a:xfrm>
          <a:prstGeom prst="rect">
            <a:avLst/>
          </a:prstGeom>
        </p:spPr>
        <p:txBody>
          <a:bodyPr wrap="square">
            <a:spAutoFit/>
          </a:bodyPr>
          <a:lstStyle/>
          <a:p>
            <a:r>
              <a:rPr lang="en-US" sz="1600" dirty="0">
                <a:latin typeface="Consolas"/>
                <a:cs typeface="Consolas"/>
              </a:rPr>
              <a:t>views = </a:t>
            </a:r>
            <a:r>
              <a:rPr lang="en-US" sz="1600" dirty="0" err="1">
                <a:latin typeface="Consolas"/>
                <a:cs typeface="Consolas"/>
              </a:rPr>
              <a:t>readStream</a:t>
            </a:r>
            <a:r>
              <a:rPr lang="en-US" sz="1600" dirty="0">
                <a:latin typeface="Consolas"/>
                <a:cs typeface="Consolas"/>
              </a:rPr>
              <a:t>(</a:t>
            </a:r>
            <a:r>
              <a:rPr lang="en-US" sz="1600" dirty="0">
                <a:solidFill>
                  <a:srgbClr val="FF0000"/>
                </a:solidFill>
                <a:latin typeface="Consolas"/>
                <a:cs typeface="Consolas"/>
              </a:rPr>
              <a:t>"http:..."</a:t>
            </a:r>
            <a:r>
              <a:rPr lang="en-US" sz="1600" dirty="0">
                <a:latin typeface="Consolas"/>
                <a:cs typeface="Consolas"/>
              </a:rPr>
              <a:t>, </a:t>
            </a:r>
            <a:r>
              <a:rPr lang="en-US" sz="1600" dirty="0">
                <a:solidFill>
                  <a:srgbClr val="FF0000"/>
                </a:solidFill>
                <a:latin typeface="Consolas"/>
                <a:cs typeface="Consolas"/>
              </a:rPr>
              <a:t>"1 sec"</a:t>
            </a:r>
            <a:r>
              <a:rPr lang="en-US" sz="1600" dirty="0">
                <a:latin typeface="Consolas"/>
                <a:cs typeface="Consolas"/>
              </a:rPr>
              <a:t>) </a:t>
            </a:r>
          </a:p>
          <a:p>
            <a:pPr>
              <a:spcBef>
                <a:spcPts val="1584"/>
              </a:spcBef>
            </a:pPr>
            <a:r>
              <a:rPr lang="en-US" sz="1600" dirty="0">
                <a:latin typeface="Consolas"/>
                <a:cs typeface="Consolas"/>
              </a:rPr>
              <a:t>ones = </a:t>
            </a:r>
            <a:r>
              <a:rPr lang="en-US" sz="1600" dirty="0" err="1">
                <a:latin typeface="Consolas"/>
                <a:cs typeface="Consolas"/>
              </a:rPr>
              <a:t>views.</a:t>
            </a:r>
            <a:r>
              <a:rPr lang="en-US" sz="1600" dirty="0" err="1">
                <a:solidFill>
                  <a:srgbClr val="3366FF"/>
                </a:solidFill>
                <a:latin typeface="Consolas"/>
                <a:cs typeface="Consolas"/>
              </a:rPr>
              <a:t>map</a:t>
            </a:r>
            <a:r>
              <a:rPr lang="en-US" sz="1600" dirty="0">
                <a:latin typeface="Consolas"/>
                <a:cs typeface="Consolas"/>
              </a:rPr>
              <a:t>(</a:t>
            </a:r>
            <a:r>
              <a:rPr lang="en-US" sz="1600" dirty="0" err="1">
                <a:solidFill>
                  <a:srgbClr val="008000"/>
                </a:solidFill>
                <a:latin typeface="Consolas"/>
                <a:cs typeface="Consolas"/>
              </a:rPr>
              <a:t>ev</a:t>
            </a:r>
            <a:r>
              <a:rPr lang="en-US" sz="1600" dirty="0">
                <a:solidFill>
                  <a:srgbClr val="008000"/>
                </a:solidFill>
                <a:latin typeface="Consolas"/>
                <a:cs typeface="Consolas"/>
              </a:rPr>
              <a:t> =&gt; (</a:t>
            </a:r>
            <a:r>
              <a:rPr lang="en-US" sz="1600" dirty="0" err="1">
                <a:solidFill>
                  <a:srgbClr val="008000"/>
                </a:solidFill>
                <a:latin typeface="Consolas"/>
                <a:cs typeface="Consolas"/>
              </a:rPr>
              <a:t>ev.url</a:t>
            </a:r>
            <a:r>
              <a:rPr lang="en-US" sz="1600" dirty="0">
                <a:solidFill>
                  <a:srgbClr val="008000"/>
                </a:solidFill>
                <a:latin typeface="Consolas"/>
                <a:cs typeface="Consolas"/>
              </a:rPr>
              <a:t>, 1)</a:t>
            </a:r>
            <a:r>
              <a:rPr lang="en-US" sz="1600" dirty="0">
                <a:latin typeface="Consolas"/>
                <a:cs typeface="Consolas"/>
              </a:rPr>
              <a:t>)</a:t>
            </a:r>
          </a:p>
          <a:p>
            <a:pPr>
              <a:spcBef>
                <a:spcPts val="1584"/>
              </a:spcBef>
            </a:pPr>
            <a:r>
              <a:rPr lang="en-US" sz="1600" dirty="0">
                <a:latin typeface="Consolas"/>
                <a:cs typeface="Consolas"/>
              </a:rPr>
              <a:t>counts = </a:t>
            </a:r>
            <a:r>
              <a:rPr lang="en-US" sz="1600" dirty="0" err="1">
                <a:latin typeface="Consolas"/>
                <a:cs typeface="Consolas"/>
              </a:rPr>
              <a:t>ones.</a:t>
            </a:r>
            <a:r>
              <a:rPr lang="en-US" sz="1600" dirty="0" err="1">
                <a:solidFill>
                  <a:srgbClr val="3366FF"/>
                </a:solidFill>
                <a:latin typeface="Consolas"/>
                <a:cs typeface="Consolas"/>
              </a:rPr>
              <a:t>runningReduce</a:t>
            </a:r>
            <a:r>
              <a:rPr lang="en-US" sz="1600" dirty="0">
                <a:latin typeface="Consolas"/>
                <a:cs typeface="Consolas"/>
              </a:rPr>
              <a:t>(</a:t>
            </a:r>
            <a:r>
              <a:rPr lang="en-US" sz="1600" dirty="0">
                <a:solidFill>
                  <a:srgbClr val="008000"/>
                </a:solidFill>
                <a:latin typeface="Consolas"/>
                <a:cs typeface="Consolas"/>
              </a:rPr>
              <a:t>(</a:t>
            </a:r>
            <a:r>
              <a:rPr lang="en-US" sz="1600" dirty="0" err="1">
                <a:solidFill>
                  <a:srgbClr val="008000"/>
                </a:solidFill>
                <a:latin typeface="Consolas"/>
                <a:cs typeface="Consolas"/>
              </a:rPr>
              <a:t>x,y</a:t>
            </a:r>
            <a:r>
              <a:rPr lang="en-US" sz="1600" dirty="0">
                <a:solidFill>
                  <a:srgbClr val="008000"/>
                </a:solidFill>
                <a:latin typeface="Consolas"/>
                <a:cs typeface="Consolas"/>
              </a:rPr>
              <a:t>) =&gt; </a:t>
            </a:r>
            <a:r>
              <a:rPr lang="en-US" sz="1600" dirty="0" err="1">
                <a:solidFill>
                  <a:srgbClr val="008000"/>
                </a:solidFill>
                <a:latin typeface="Consolas"/>
                <a:cs typeface="Consolas"/>
              </a:rPr>
              <a:t>x+y</a:t>
            </a:r>
            <a:r>
              <a:rPr lang="en-US" sz="1600" dirty="0">
                <a:latin typeface="Consolas"/>
                <a:cs typeface="Consolas"/>
              </a:rPr>
              <a:t>)</a:t>
            </a:r>
          </a:p>
        </p:txBody>
      </p:sp>
      <p:sp>
        <p:nvSpPr>
          <p:cNvPr id="68" name="Rounded Rectangular Callout 67"/>
          <p:cNvSpPr/>
          <p:nvPr/>
        </p:nvSpPr>
        <p:spPr>
          <a:xfrm>
            <a:off x="1163584" y="3863975"/>
            <a:ext cx="2173451" cy="396592"/>
          </a:xfrm>
          <a:prstGeom prst="wedgeRoundRectCallout">
            <a:avLst>
              <a:gd name="adj1" fmla="val -21299"/>
              <a:gd name="adj2" fmla="val 86499"/>
              <a:gd name="adj3" fmla="val 16667"/>
            </a:avLst>
          </a:prstGeom>
        </p:spPr>
        <p:style>
          <a:lnRef idx="2">
            <a:schemeClr val="accent3"/>
          </a:lnRef>
          <a:fillRef idx="1">
            <a:schemeClr val="lt1"/>
          </a:fillRef>
          <a:effectRef idx="0">
            <a:schemeClr val="accent3"/>
          </a:effectRef>
          <a:fontRef idx="minor">
            <a:schemeClr val="dk1"/>
          </a:fontRef>
        </p:style>
        <p:txBody>
          <a:bodyPr lIns="0" rIns="0" rtlCol="0" anchor="ctr"/>
          <a:lstStyle/>
          <a:p>
            <a:pPr algn="ctr"/>
            <a:r>
              <a:rPr lang="en-US" dirty="0">
                <a:solidFill>
                  <a:srgbClr val="000000"/>
                </a:solidFill>
                <a:latin typeface="Calibri"/>
                <a:cs typeface="Calibri"/>
              </a:rPr>
              <a:t>creating a DStream</a:t>
            </a:r>
          </a:p>
        </p:txBody>
      </p:sp>
      <p:sp>
        <p:nvSpPr>
          <p:cNvPr id="69" name="Rounded Rectangular Callout 68"/>
          <p:cNvSpPr/>
          <p:nvPr/>
        </p:nvSpPr>
        <p:spPr>
          <a:xfrm>
            <a:off x="1525022" y="5781103"/>
            <a:ext cx="1677242" cy="396592"/>
          </a:xfrm>
          <a:prstGeom prst="wedgeRoundRectCallout">
            <a:avLst>
              <a:gd name="adj1" fmla="val 25970"/>
              <a:gd name="adj2" fmla="val -100445"/>
              <a:gd name="adj3" fmla="val 16667"/>
            </a:avLst>
          </a:prstGeom>
        </p:spPr>
        <p:style>
          <a:lnRef idx="2">
            <a:schemeClr val="accent3"/>
          </a:lnRef>
          <a:fillRef idx="1">
            <a:schemeClr val="lt1"/>
          </a:fillRef>
          <a:effectRef idx="0">
            <a:schemeClr val="accent3"/>
          </a:effectRef>
          <a:fontRef idx="minor">
            <a:schemeClr val="dk1"/>
          </a:fontRef>
        </p:style>
        <p:txBody>
          <a:bodyPr lIns="0" rIns="0" rtlCol="0" anchor="ctr"/>
          <a:lstStyle/>
          <a:p>
            <a:pPr algn="ctr"/>
            <a:r>
              <a:rPr lang="en-US" dirty="0">
                <a:solidFill>
                  <a:srgbClr val="000000"/>
                </a:solidFill>
                <a:latin typeface="Calibri"/>
                <a:cs typeface="Calibri"/>
              </a:rPr>
              <a:t>transformation</a:t>
            </a:r>
          </a:p>
        </p:txBody>
      </p:sp>
      <p:grpSp>
        <p:nvGrpSpPr>
          <p:cNvPr id="11" name="Group 10"/>
          <p:cNvGrpSpPr/>
          <p:nvPr/>
        </p:nvGrpSpPr>
        <p:grpSpPr>
          <a:xfrm>
            <a:off x="5387099" y="3755965"/>
            <a:ext cx="3425022" cy="2750560"/>
            <a:chOff x="5387099" y="3804810"/>
            <a:chExt cx="3425022" cy="2750560"/>
          </a:xfrm>
        </p:grpSpPr>
        <p:grpSp>
          <p:nvGrpSpPr>
            <p:cNvPr id="229" name="Group 228"/>
            <p:cNvGrpSpPr/>
            <p:nvPr/>
          </p:nvGrpSpPr>
          <p:grpSpPr>
            <a:xfrm>
              <a:off x="8078542" y="5719047"/>
              <a:ext cx="334060" cy="836323"/>
              <a:chOff x="8064767" y="4555268"/>
              <a:chExt cx="334060" cy="836323"/>
            </a:xfrm>
          </p:grpSpPr>
          <p:cxnSp>
            <p:nvCxnSpPr>
              <p:cNvPr id="230" name="Straight Arrow Connector 229"/>
              <p:cNvCxnSpPr/>
              <p:nvPr/>
            </p:nvCxnSpPr>
            <p:spPr>
              <a:xfrm>
                <a:off x="8229370" y="4904003"/>
                <a:ext cx="0" cy="487588"/>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31" name="Straight Arrow Connector 230"/>
              <p:cNvCxnSpPr/>
              <p:nvPr/>
            </p:nvCxnSpPr>
            <p:spPr>
              <a:xfrm>
                <a:off x="8398827" y="4555268"/>
                <a:ext cx="0" cy="836323"/>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32" name="Straight Arrow Connector 231"/>
              <p:cNvCxnSpPr/>
              <p:nvPr/>
            </p:nvCxnSpPr>
            <p:spPr>
              <a:xfrm>
                <a:off x="8064767" y="5044484"/>
                <a:ext cx="0" cy="34710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nvGrpSpPr>
            <p:cNvPr id="10" name="Group 9"/>
            <p:cNvGrpSpPr/>
            <p:nvPr/>
          </p:nvGrpSpPr>
          <p:grpSpPr>
            <a:xfrm>
              <a:off x="5387099" y="3804810"/>
              <a:ext cx="3425022" cy="2437504"/>
              <a:chOff x="5387099" y="3785272"/>
              <a:chExt cx="3425022" cy="2437504"/>
            </a:xfrm>
          </p:grpSpPr>
          <p:sp>
            <p:nvSpPr>
              <p:cNvPr id="59" name="TextBox 58"/>
              <p:cNvSpPr txBox="1"/>
              <p:nvPr/>
            </p:nvSpPr>
            <p:spPr>
              <a:xfrm>
                <a:off x="6001408" y="3785272"/>
                <a:ext cx="717339" cy="276999"/>
              </a:xfrm>
              <a:prstGeom prst="rect">
                <a:avLst/>
              </a:prstGeom>
              <a:noFill/>
            </p:spPr>
            <p:txBody>
              <a:bodyPr wrap="none" tIns="0" bIns="0" rtlCol="0">
                <a:spAutoFit/>
              </a:bodyPr>
              <a:lstStyle/>
              <a:p>
                <a:pPr algn="ctr"/>
                <a:r>
                  <a:rPr lang="en-US" dirty="0"/>
                  <a:t>views</a:t>
                </a:r>
              </a:p>
            </p:txBody>
          </p:sp>
          <p:sp>
            <p:nvSpPr>
              <p:cNvPr id="60" name="TextBox 59"/>
              <p:cNvSpPr txBox="1"/>
              <p:nvPr/>
            </p:nvSpPr>
            <p:spPr>
              <a:xfrm>
                <a:off x="7074000" y="3785272"/>
                <a:ext cx="637652" cy="276999"/>
              </a:xfrm>
              <a:prstGeom prst="rect">
                <a:avLst/>
              </a:prstGeom>
              <a:noFill/>
            </p:spPr>
            <p:txBody>
              <a:bodyPr wrap="none" tIns="0" bIns="0" rtlCol="0">
                <a:spAutoFit/>
              </a:bodyPr>
              <a:lstStyle/>
              <a:p>
                <a:pPr algn="ctr"/>
                <a:r>
                  <a:rPr lang="en-US" dirty="0"/>
                  <a:t>ones</a:t>
                </a:r>
              </a:p>
            </p:txBody>
          </p:sp>
          <p:sp>
            <p:nvSpPr>
              <p:cNvPr id="62" name="TextBox 61"/>
              <p:cNvSpPr txBox="1"/>
              <p:nvPr/>
            </p:nvSpPr>
            <p:spPr>
              <a:xfrm>
                <a:off x="7986254" y="3785272"/>
                <a:ext cx="825867" cy="276999"/>
              </a:xfrm>
              <a:prstGeom prst="rect">
                <a:avLst/>
              </a:prstGeom>
              <a:noFill/>
            </p:spPr>
            <p:txBody>
              <a:bodyPr wrap="none" tIns="0" bIns="0" rtlCol="0">
                <a:spAutoFit/>
              </a:bodyPr>
              <a:lstStyle/>
              <a:p>
                <a:pPr algn="ctr"/>
                <a:r>
                  <a:rPr lang="en-US" dirty="0"/>
                  <a:t>counts</a:t>
                </a:r>
              </a:p>
            </p:txBody>
          </p:sp>
          <p:grpSp>
            <p:nvGrpSpPr>
              <p:cNvPr id="63" name="Group 62"/>
              <p:cNvGrpSpPr/>
              <p:nvPr/>
            </p:nvGrpSpPr>
            <p:grpSpPr>
              <a:xfrm rot="18051999">
                <a:off x="5870360" y="4518385"/>
                <a:ext cx="850154" cy="210641"/>
                <a:chOff x="2344694" y="2801763"/>
                <a:chExt cx="1268912" cy="329165"/>
              </a:xfrm>
            </p:grpSpPr>
            <p:sp>
              <p:nvSpPr>
                <p:cNvPr id="64" name="Alternate Process 63"/>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5" name="Straight Connector 64"/>
                <p:cNvCxnSpPr/>
                <p:nvPr/>
              </p:nvCxnSpPr>
              <p:spPr>
                <a:xfrm>
                  <a:off x="3184503" y="280638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753221" y="2801763"/>
                  <a:ext cx="0" cy="324542"/>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6256683" y="4357599"/>
                <a:ext cx="1033177" cy="556803"/>
                <a:chOff x="6017039" y="2695128"/>
                <a:chExt cx="1265992" cy="556803"/>
              </a:xfrm>
            </p:grpSpPr>
            <p:cxnSp>
              <p:nvCxnSpPr>
                <p:cNvPr id="79" name="Straight Arrow Connector 78"/>
                <p:cNvCxnSpPr/>
                <p:nvPr/>
              </p:nvCxnSpPr>
              <p:spPr>
                <a:xfrm>
                  <a:off x="6399052" y="2695128"/>
                  <a:ext cx="883979"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6205952" y="2979159"/>
                  <a:ext cx="905525"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p:cNvCxnSpPr/>
                <p:nvPr/>
              </p:nvCxnSpPr>
              <p:spPr>
                <a:xfrm>
                  <a:off x="6017039" y="3251931"/>
                  <a:ext cx="867014"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nvGrpSpPr>
              <p:cNvPr id="82" name="Group 81"/>
              <p:cNvGrpSpPr/>
              <p:nvPr/>
            </p:nvGrpSpPr>
            <p:grpSpPr>
              <a:xfrm rot="18051999">
                <a:off x="7829843" y="4517391"/>
                <a:ext cx="845708" cy="215026"/>
                <a:chOff x="5547981" y="2803143"/>
                <a:chExt cx="1268912" cy="334512"/>
              </a:xfrm>
            </p:grpSpPr>
            <p:sp>
              <p:nvSpPr>
                <p:cNvPr id="83" name="Alternate Process 82"/>
                <p:cNvSpPr/>
                <p:nvPr/>
              </p:nvSpPr>
              <p:spPr>
                <a:xfrm>
                  <a:off x="5547981" y="2803143"/>
                  <a:ext cx="1268912" cy="324539"/>
                </a:xfrm>
                <a:prstGeom prst="flowChartAlternateProcess">
                  <a:avLst/>
                </a:prstGeom>
                <a:gradFill>
                  <a:gsLst>
                    <a:gs pos="0">
                      <a:schemeClr val="tx2">
                        <a:lumMod val="60000"/>
                        <a:lumOff val="40000"/>
                      </a:schemeClr>
                    </a:gs>
                    <a:gs pos="100000">
                      <a:schemeClr val="accent1">
                        <a:tint val="50000"/>
                        <a:shade val="100000"/>
                        <a:satMod val="350000"/>
                      </a:schemeClr>
                    </a:gs>
                  </a:gsLst>
                </a:grad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4" name="Straight Connector 83"/>
                <p:cNvCxnSpPr/>
                <p:nvPr/>
              </p:nvCxnSpPr>
              <p:spPr>
                <a:xfrm>
                  <a:off x="6368014" y="2813117"/>
                  <a:ext cx="0" cy="324538"/>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947384" y="2803729"/>
                  <a:ext cx="0" cy="324540"/>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86" name="Group 85"/>
              <p:cNvGrpSpPr/>
              <p:nvPr/>
            </p:nvGrpSpPr>
            <p:grpSpPr>
              <a:xfrm rot="18051999">
                <a:off x="6836458" y="4517523"/>
                <a:ext cx="845708" cy="210201"/>
                <a:chOff x="5547981" y="2801262"/>
                <a:chExt cx="1268912" cy="327007"/>
              </a:xfrm>
              <a:gradFill flip="none" rotWithShape="1">
                <a:gsLst>
                  <a:gs pos="0">
                    <a:schemeClr val="accent3"/>
                  </a:gs>
                  <a:gs pos="100000">
                    <a:schemeClr val="accent3">
                      <a:lumMod val="60000"/>
                      <a:lumOff val="40000"/>
                    </a:schemeClr>
                  </a:gs>
                </a:gsLst>
                <a:lin ang="16200000" scaled="0"/>
                <a:tileRect/>
              </a:gradFill>
            </p:grpSpPr>
            <p:sp>
              <p:nvSpPr>
                <p:cNvPr id="87" name="Alternate Process 86"/>
                <p:cNvSpPr/>
                <p:nvPr/>
              </p:nvSpPr>
              <p:spPr>
                <a:xfrm>
                  <a:off x="5547981" y="2803143"/>
                  <a:ext cx="1268912" cy="324539"/>
                </a:xfrm>
                <a:prstGeom prst="flowChartAlternateProcess">
                  <a:avLst/>
                </a:prstGeom>
                <a:grpFill/>
                <a:ln w="28575"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8" name="Straight Connector 87"/>
                <p:cNvCxnSpPr/>
                <p:nvPr/>
              </p:nvCxnSpPr>
              <p:spPr>
                <a:xfrm>
                  <a:off x="6387144" y="2801262"/>
                  <a:ext cx="0" cy="324540"/>
                </a:xfrm>
                <a:prstGeom prst="line">
                  <a:avLst/>
                </a:prstGeom>
                <a:grpFill/>
                <a:ln w="28575" cmpd="sng">
                  <a:solidFill>
                    <a:schemeClr val="accent3">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5947384" y="2803729"/>
                  <a:ext cx="0" cy="324540"/>
                </a:xfrm>
                <a:prstGeom prst="line">
                  <a:avLst/>
                </a:prstGeom>
                <a:grpFill/>
                <a:ln w="28575" cmpd="sng">
                  <a:solidFill>
                    <a:schemeClr val="accent3">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7223801" y="4354082"/>
                <a:ext cx="1070311" cy="556804"/>
                <a:chOff x="6968523" y="2691611"/>
                <a:chExt cx="1070311" cy="556804"/>
              </a:xfrm>
            </p:grpSpPr>
            <p:cxnSp>
              <p:nvCxnSpPr>
                <p:cNvPr id="91" name="Straight Arrow Connector 90"/>
                <p:cNvCxnSpPr/>
                <p:nvPr/>
              </p:nvCxnSpPr>
              <p:spPr>
                <a:xfrm>
                  <a:off x="7317419" y="2691611"/>
                  <a:ext cx="721415"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p:cNvCxnSpPr/>
                <p:nvPr/>
              </p:nvCxnSpPr>
              <p:spPr>
                <a:xfrm>
                  <a:off x="7137548" y="2975642"/>
                  <a:ext cx="738999"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p:nvPr/>
              </p:nvCxnSpPr>
              <p:spPr>
                <a:xfrm>
                  <a:off x="6968523" y="3248414"/>
                  <a:ext cx="707571"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p:cNvCxnSpPr/>
                <p:nvPr/>
              </p:nvCxnSpPr>
              <p:spPr>
                <a:xfrm>
                  <a:off x="7317419" y="2691611"/>
                  <a:ext cx="544370" cy="28020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p:nvPr/>
              </p:nvCxnSpPr>
              <p:spPr>
                <a:xfrm>
                  <a:off x="7162884" y="2971818"/>
                  <a:ext cx="525308" cy="276596"/>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p:cNvCxnSpPr/>
                <p:nvPr/>
              </p:nvCxnSpPr>
              <p:spPr>
                <a:xfrm flipV="1">
                  <a:off x="7162884" y="2691611"/>
                  <a:ext cx="875950" cy="28020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p:nvPr/>
              </p:nvCxnSpPr>
              <p:spPr>
                <a:xfrm flipV="1">
                  <a:off x="6968523" y="2695128"/>
                  <a:ext cx="1070311" cy="55328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p:cNvCxnSpPr/>
                <p:nvPr/>
              </p:nvCxnSpPr>
              <p:spPr>
                <a:xfrm>
                  <a:off x="7317419" y="2691611"/>
                  <a:ext cx="370773" cy="556803"/>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p:cNvCxnSpPr/>
                <p:nvPr/>
              </p:nvCxnSpPr>
              <p:spPr>
                <a:xfrm flipV="1">
                  <a:off x="6983816" y="2979159"/>
                  <a:ext cx="841268" cy="269255"/>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nvGrpSpPr>
              <p:cNvPr id="100" name="Group 99"/>
              <p:cNvGrpSpPr/>
              <p:nvPr/>
            </p:nvGrpSpPr>
            <p:grpSpPr>
              <a:xfrm>
                <a:off x="6217210" y="5372622"/>
                <a:ext cx="2170094" cy="850154"/>
                <a:chOff x="5934838" y="2536158"/>
                <a:chExt cx="2170094" cy="850154"/>
              </a:xfrm>
            </p:grpSpPr>
            <p:grpSp>
              <p:nvGrpSpPr>
                <p:cNvPr id="102" name="Group 101"/>
                <p:cNvGrpSpPr/>
                <p:nvPr/>
              </p:nvGrpSpPr>
              <p:grpSpPr>
                <a:xfrm rot="18051999">
                  <a:off x="5615082" y="2855914"/>
                  <a:ext cx="850154" cy="210641"/>
                  <a:chOff x="2344694" y="2801763"/>
                  <a:chExt cx="1268912" cy="329165"/>
                </a:xfrm>
              </p:grpSpPr>
              <p:sp>
                <p:nvSpPr>
                  <p:cNvPr id="125" name="Alternate Process 124"/>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6" name="Straight Connector 125"/>
                  <p:cNvCxnSpPr/>
                  <p:nvPr/>
                </p:nvCxnSpPr>
                <p:spPr>
                  <a:xfrm>
                    <a:off x="3184503" y="280638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2753221" y="2801763"/>
                    <a:ext cx="0" cy="324542"/>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103" name="Group 102"/>
                <p:cNvGrpSpPr/>
                <p:nvPr/>
              </p:nvGrpSpPr>
              <p:grpSpPr>
                <a:xfrm>
                  <a:off x="6001408" y="2695128"/>
                  <a:ext cx="1033176" cy="556803"/>
                  <a:chOff x="6017039" y="2695128"/>
                  <a:chExt cx="1265990" cy="556803"/>
                </a:xfrm>
              </p:grpSpPr>
              <p:cxnSp>
                <p:nvCxnSpPr>
                  <p:cNvPr id="122" name="Straight Arrow Connector 121"/>
                  <p:cNvCxnSpPr/>
                  <p:nvPr/>
                </p:nvCxnSpPr>
                <p:spPr>
                  <a:xfrm>
                    <a:off x="6399051" y="2695128"/>
                    <a:ext cx="883978"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p:cNvCxnSpPr/>
                  <p:nvPr/>
                </p:nvCxnSpPr>
                <p:spPr>
                  <a:xfrm>
                    <a:off x="6205950" y="2979159"/>
                    <a:ext cx="905525"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p:cNvCxnSpPr/>
                  <p:nvPr/>
                </p:nvCxnSpPr>
                <p:spPr>
                  <a:xfrm>
                    <a:off x="6017039" y="3251931"/>
                    <a:ext cx="867014"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nvGrpSpPr>
                <p:cNvPr id="104" name="Group 103"/>
                <p:cNvGrpSpPr/>
                <p:nvPr/>
              </p:nvGrpSpPr>
              <p:grpSpPr>
                <a:xfrm rot="18051999">
                  <a:off x="7574565" y="2854920"/>
                  <a:ext cx="845708" cy="215026"/>
                  <a:chOff x="5547981" y="2803143"/>
                  <a:chExt cx="1268912" cy="334512"/>
                </a:xfrm>
              </p:grpSpPr>
              <p:sp>
                <p:nvSpPr>
                  <p:cNvPr id="119" name="Alternate Process 118"/>
                  <p:cNvSpPr/>
                  <p:nvPr/>
                </p:nvSpPr>
                <p:spPr>
                  <a:xfrm>
                    <a:off x="5547981" y="2803143"/>
                    <a:ext cx="1268912" cy="324539"/>
                  </a:xfrm>
                  <a:prstGeom prst="flowChartAlternateProcess">
                    <a:avLst/>
                  </a:prstGeom>
                  <a:gradFill>
                    <a:gsLst>
                      <a:gs pos="0">
                        <a:schemeClr val="tx2">
                          <a:lumMod val="60000"/>
                          <a:lumOff val="40000"/>
                        </a:schemeClr>
                      </a:gs>
                      <a:gs pos="100000">
                        <a:schemeClr val="accent1">
                          <a:tint val="50000"/>
                          <a:shade val="100000"/>
                          <a:satMod val="350000"/>
                        </a:schemeClr>
                      </a:gs>
                    </a:gsLst>
                  </a:grad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0" name="Straight Connector 119"/>
                  <p:cNvCxnSpPr/>
                  <p:nvPr/>
                </p:nvCxnSpPr>
                <p:spPr>
                  <a:xfrm>
                    <a:off x="6368014" y="2813117"/>
                    <a:ext cx="0" cy="324538"/>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5947384" y="2803729"/>
                    <a:ext cx="0" cy="324540"/>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105" name="Group 104"/>
                <p:cNvGrpSpPr/>
                <p:nvPr/>
              </p:nvGrpSpPr>
              <p:grpSpPr>
                <a:xfrm rot="18051999">
                  <a:off x="6581180" y="2855052"/>
                  <a:ext cx="845708" cy="210201"/>
                  <a:chOff x="5547981" y="2801262"/>
                  <a:chExt cx="1268912" cy="327007"/>
                </a:xfrm>
                <a:gradFill flip="none" rotWithShape="1">
                  <a:gsLst>
                    <a:gs pos="0">
                      <a:schemeClr val="accent3"/>
                    </a:gs>
                    <a:gs pos="100000">
                      <a:schemeClr val="accent3">
                        <a:lumMod val="60000"/>
                        <a:lumOff val="40000"/>
                      </a:schemeClr>
                    </a:gs>
                  </a:gsLst>
                  <a:lin ang="16200000" scaled="0"/>
                  <a:tileRect/>
                </a:gradFill>
              </p:grpSpPr>
              <p:sp>
                <p:nvSpPr>
                  <p:cNvPr id="116" name="Alternate Process 115"/>
                  <p:cNvSpPr/>
                  <p:nvPr/>
                </p:nvSpPr>
                <p:spPr>
                  <a:xfrm>
                    <a:off x="5547981" y="2803143"/>
                    <a:ext cx="1268912" cy="324539"/>
                  </a:xfrm>
                  <a:prstGeom prst="flowChartAlternateProcess">
                    <a:avLst/>
                  </a:prstGeom>
                  <a:grpFill/>
                  <a:ln w="28575"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7" name="Straight Connector 116"/>
                  <p:cNvCxnSpPr/>
                  <p:nvPr/>
                </p:nvCxnSpPr>
                <p:spPr>
                  <a:xfrm>
                    <a:off x="6387144" y="2801262"/>
                    <a:ext cx="0" cy="324540"/>
                  </a:xfrm>
                  <a:prstGeom prst="line">
                    <a:avLst/>
                  </a:prstGeom>
                  <a:grpFill/>
                  <a:ln w="28575" cmpd="sng">
                    <a:solidFill>
                      <a:schemeClr val="accent3">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947384" y="2803729"/>
                    <a:ext cx="0" cy="324540"/>
                  </a:xfrm>
                  <a:prstGeom prst="line">
                    <a:avLst/>
                  </a:prstGeom>
                  <a:grpFill/>
                  <a:ln w="28575" cmpd="sng">
                    <a:solidFill>
                      <a:schemeClr val="accent3">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6968523" y="2691611"/>
                  <a:ext cx="1070311" cy="556804"/>
                  <a:chOff x="6968523" y="2691611"/>
                  <a:chExt cx="1070311" cy="556804"/>
                </a:xfrm>
              </p:grpSpPr>
              <p:cxnSp>
                <p:nvCxnSpPr>
                  <p:cNvPr id="107" name="Straight Arrow Connector 106"/>
                  <p:cNvCxnSpPr/>
                  <p:nvPr/>
                </p:nvCxnSpPr>
                <p:spPr>
                  <a:xfrm>
                    <a:off x="7317419" y="2691611"/>
                    <a:ext cx="721415"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p:cNvCxnSpPr/>
                  <p:nvPr/>
                </p:nvCxnSpPr>
                <p:spPr>
                  <a:xfrm>
                    <a:off x="7137548" y="2975642"/>
                    <a:ext cx="738999"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p:cNvCxnSpPr/>
                  <p:nvPr/>
                </p:nvCxnSpPr>
                <p:spPr>
                  <a:xfrm>
                    <a:off x="6968523" y="3248414"/>
                    <a:ext cx="707571"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p:cNvCxnSpPr/>
                  <p:nvPr/>
                </p:nvCxnSpPr>
                <p:spPr>
                  <a:xfrm>
                    <a:off x="7317419" y="2691611"/>
                    <a:ext cx="544370" cy="28020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p:cNvCxnSpPr/>
                  <p:nvPr/>
                </p:nvCxnSpPr>
                <p:spPr>
                  <a:xfrm>
                    <a:off x="7162884" y="2971818"/>
                    <a:ext cx="525308" cy="276596"/>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p:cNvCxnSpPr/>
                  <p:nvPr/>
                </p:nvCxnSpPr>
                <p:spPr>
                  <a:xfrm flipV="1">
                    <a:off x="7162884" y="2691611"/>
                    <a:ext cx="875950" cy="28020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p:cNvCxnSpPr/>
                  <p:nvPr/>
                </p:nvCxnSpPr>
                <p:spPr>
                  <a:xfrm flipV="1">
                    <a:off x="6968523" y="2695128"/>
                    <a:ext cx="1070311" cy="55328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7317419" y="2691611"/>
                    <a:ext cx="370773" cy="556803"/>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flipV="1">
                    <a:off x="6983816" y="2979159"/>
                    <a:ext cx="841268" cy="269255"/>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sp>
            <p:nvSpPr>
              <p:cNvPr id="128" name="TextBox 127"/>
              <p:cNvSpPr txBox="1"/>
              <p:nvPr/>
            </p:nvSpPr>
            <p:spPr>
              <a:xfrm>
                <a:off x="5387099" y="4420121"/>
                <a:ext cx="763212" cy="276999"/>
              </a:xfrm>
              <a:prstGeom prst="rect">
                <a:avLst/>
              </a:prstGeom>
              <a:noFill/>
            </p:spPr>
            <p:txBody>
              <a:bodyPr wrap="none" tIns="0" bIns="0" rtlCol="0">
                <a:spAutoFit/>
              </a:bodyPr>
              <a:lstStyle/>
              <a:p>
                <a:pPr algn="ctr"/>
                <a:r>
                  <a:rPr lang="en-US" dirty="0"/>
                  <a:t>t: 0 - 1</a:t>
                </a:r>
              </a:p>
            </p:txBody>
          </p:sp>
          <p:sp>
            <p:nvSpPr>
              <p:cNvPr id="129" name="TextBox 128"/>
              <p:cNvSpPr txBox="1"/>
              <p:nvPr/>
            </p:nvSpPr>
            <p:spPr>
              <a:xfrm>
                <a:off x="5387099" y="5655122"/>
                <a:ext cx="762536" cy="276999"/>
              </a:xfrm>
              <a:prstGeom prst="rect">
                <a:avLst/>
              </a:prstGeom>
              <a:noFill/>
            </p:spPr>
            <p:txBody>
              <a:bodyPr wrap="none" tIns="0" bIns="0" rtlCol="0">
                <a:spAutoFit/>
              </a:bodyPr>
              <a:lstStyle/>
              <a:p>
                <a:pPr algn="ctr"/>
                <a:r>
                  <a:rPr lang="en-US" dirty="0"/>
                  <a:t>t: 1 - 2</a:t>
                </a:r>
              </a:p>
            </p:txBody>
          </p:sp>
          <p:sp>
            <p:nvSpPr>
              <p:cNvPr id="130" name="TextBox 129"/>
              <p:cNvSpPr txBox="1"/>
              <p:nvPr/>
            </p:nvSpPr>
            <p:spPr>
              <a:xfrm>
                <a:off x="6288773" y="4915532"/>
                <a:ext cx="611503" cy="276999"/>
              </a:xfrm>
              <a:prstGeom prst="rect">
                <a:avLst/>
              </a:prstGeom>
              <a:noFill/>
            </p:spPr>
            <p:txBody>
              <a:bodyPr wrap="none" tIns="0" bIns="0" rtlCol="0">
                <a:spAutoFit/>
              </a:bodyPr>
              <a:lstStyle/>
              <a:p>
                <a:pPr algn="ctr"/>
                <a:r>
                  <a:rPr lang="en-US" dirty="0"/>
                  <a:t>map</a:t>
                </a:r>
              </a:p>
            </p:txBody>
          </p:sp>
          <p:sp>
            <p:nvSpPr>
              <p:cNvPr id="131" name="TextBox 130"/>
              <p:cNvSpPr txBox="1"/>
              <p:nvPr/>
            </p:nvSpPr>
            <p:spPr>
              <a:xfrm>
                <a:off x="7156895" y="4904003"/>
                <a:ext cx="836024" cy="276999"/>
              </a:xfrm>
              <a:prstGeom prst="rect">
                <a:avLst/>
              </a:prstGeom>
              <a:noFill/>
            </p:spPr>
            <p:txBody>
              <a:bodyPr wrap="none" tIns="0" bIns="0" rtlCol="0">
                <a:spAutoFit/>
              </a:bodyPr>
              <a:lstStyle/>
              <a:p>
                <a:pPr algn="ctr"/>
                <a:r>
                  <a:rPr lang="en-US" dirty="0"/>
                  <a:t>reduce</a:t>
                </a:r>
              </a:p>
            </p:txBody>
          </p:sp>
          <p:grpSp>
            <p:nvGrpSpPr>
              <p:cNvPr id="132" name="Group 131"/>
              <p:cNvGrpSpPr/>
              <p:nvPr/>
            </p:nvGrpSpPr>
            <p:grpSpPr>
              <a:xfrm>
                <a:off x="8064767" y="4555268"/>
                <a:ext cx="334060" cy="1351735"/>
                <a:chOff x="8064767" y="4555268"/>
                <a:chExt cx="334060" cy="1351735"/>
              </a:xfrm>
            </p:grpSpPr>
            <p:cxnSp>
              <p:nvCxnSpPr>
                <p:cNvPr id="133" name="Straight Arrow Connector 132"/>
                <p:cNvCxnSpPr/>
                <p:nvPr/>
              </p:nvCxnSpPr>
              <p:spPr>
                <a:xfrm>
                  <a:off x="8229370" y="4904003"/>
                  <a:ext cx="0" cy="716068"/>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37" name="Straight Arrow Connector 136"/>
                <p:cNvCxnSpPr/>
                <p:nvPr/>
              </p:nvCxnSpPr>
              <p:spPr>
                <a:xfrm>
                  <a:off x="8398827" y="4555268"/>
                  <a:ext cx="0" cy="836323"/>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p:cNvCxnSpPr/>
                <p:nvPr/>
              </p:nvCxnSpPr>
              <p:spPr>
                <a:xfrm>
                  <a:off x="8064767" y="5044484"/>
                  <a:ext cx="0" cy="862519"/>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nvGrpSpPr>
              <p:cNvPr id="234" name="Group 233"/>
              <p:cNvGrpSpPr/>
              <p:nvPr/>
            </p:nvGrpSpPr>
            <p:grpSpPr>
              <a:xfrm rot="18051999">
                <a:off x="6048511" y="5679224"/>
                <a:ext cx="850154" cy="210641"/>
                <a:chOff x="2344694" y="2801763"/>
                <a:chExt cx="1268912" cy="329165"/>
              </a:xfrm>
            </p:grpSpPr>
            <p:sp>
              <p:nvSpPr>
                <p:cNvPr id="243" name="Alternate Process 242"/>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4" name="Straight Connector 243"/>
                <p:cNvCxnSpPr/>
                <p:nvPr/>
              </p:nvCxnSpPr>
              <p:spPr>
                <a:xfrm>
                  <a:off x="3184503" y="280638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2753221" y="2801763"/>
                  <a:ext cx="0" cy="324542"/>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236" name="Group 235"/>
              <p:cNvGrpSpPr/>
              <p:nvPr/>
            </p:nvGrpSpPr>
            <p:grpSpPr>
              <a:xfrm rot="18051999">
                <a:off x="6016534" y="4515089"/>
                <a:ext cx="850154" cy="210641"/>
                <a:chOff x="2344694" y="2801763"/>
                <a:chExt cx="1268912" cy="329165"/>
              </a:xfrm>
            </p:grpSpPr>
            <p:sp>
              <p:nvSpPr>
                <p:cNvPr id="237" name="Alternate Process 236"/>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38" name="Straight Connector 237"/>
                <p:cNvCxnSpPr/>
                <p:nvPr/>
              </p:nvCxnSpPr>
              <p:spPr>
                <a:xfrm>
                  <a:off x="3184503" y="280638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2753221" y="2801763"/>
                  <a:ext cx="0" cy="324542"/>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68451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19E2C-D19E-79CD-921D-EDDF3B899E8B}"/>
              </a:ext>
            </a:extLst>
          </p:cNvPr>
          <p:cNvSpPr>
            <a:spLocks noGrp="1"/>
          </p:cNvSpPr>
          <p:nvPr>
            <p:ph type="title"/>
          </p:nvPr>
        </p:nvSpPr>
        <p:spPr>
          <a:xfrm>
            <a:off x="457199" y="274638"/>
            <a:ext cx="8304835" cy="1143000"/>
          </a:xfrm>
        </p:spPr>
        <p:txBody>
          <a:bodyPr>
            <a:normAutofit fontScale="90000"/>
          </a:bodyPr>
          <a:lstStyle/>
          <a:p>
            <a:r>
              <a:rPr kumimoji="1" lang="en-US" altLang="zh-CN" dirty="0" err="1"/>
              <a:t>SparkStream</a:t>
            </a:r>
            <a:r>
              <a:rPr kumimoji="1" lang="en-US" altLang="zh-CN" dirty="0"/>
              <a:t> </a:t>
            </a:r>
            <a:r>
              <a:rPr kumimoji="1" lang="en-US" altLang="zh-CN" dirty="0" err="1"/>
              <a:t>WordCount</a:t>
            </a:r>
            <a:r>
              <a:rPr kumimoji="1" lang="en-US" altLang="zh-CN" dirty="0"/>
              <a:t> code example*</a:t>
            </a:r>
            <a:endParaRPr kumimoji="1" lang="zh-CN" altLang="en-US" dirty="0"/>
          </a:p>
        </p:txBody>
      </p:sp>
      <p:pic>
        <p:nvPicPr>
          <p:cNvPr id="9" name="图片 8">
            <a:extLst>
              <a:ext uri="{FF2B5EF4-FFF2-40B4-BE49-F238E27FC236}">
                <a16:creationId xmlns:a16="http://schemas.microsoft.com/office/drawing/2014/main" id="{1B4C549E-E30F-11F7-389A-BF9C50A1ADC6}"/>
              </a:ext>
            </a:extLst>
          </p:cNvPr>
          <p:cNvPicPr>
            <a:picLocks noChangeAspect="1"/>
          </p:cNvPicPr>
          <p:nvPr/>
        </p:nvPicPr>
        <p:blipFill>
          <a:blip r:embed="rId2"/>
          <a:stretch>
            <a:fillRect/>
          </a:stretch>
        </p:blipFill>
        <p:spPr>
          <a:xfrm>
            <a:off x="39353" y="1911533"/>
            <a:ext cx="9104647" cy="3621166"/>
          </a:xfrm>
          <a:prstGeom prst="rect">
            <a:avLst/>
          </a:prstGeom>
        </p:spPr>
      </p:pic>
      <p:sp>
        <p:nvSpPr>
          <p:cNvPr id="11" name="文本框 10">
            <a:extLst>
              <a:ext uri="{FF2B5EF4-FFF2-40B4-BE49-F238E27FC236}">
                <a16:creationId xmlns:a16="http://schemas.microsoft.com/office/drawing/2014/main" id="{10D53811-3005-365F-E441-FD7D02EB5AB3}"/>
              </a:ext>
            </a:extLst>
          </p:cNvPr>
          <p:cNvSpPr txBox="1"/>
          <p:nvPr/>
        </p:nvSpPr>
        <p:spPr>
          <a:xfrm>
            <a:off x="225706" y="6026594"/>
            <a:ext cx="8536328" cy="646331"/>
          </a:xfrm>
          <a:prstGeom prst="rect">
            <a:avLst/>
          </a:prstGeom>
          <a:noFill/>
        </p:spPr>
        <p:txBody>
          <a:bodyPr wrap="square">
            <a:spAutoFit/>
          </a:bodyPr>
          <a:lstStyle/>
          <a:p>
            <a:r>
              <a:rPr lang="zh-CN" altLang="en-US" dirty="0"/>
              <a:t>https://github.com/apache/spark/blob/master/examples/src/main/scala/org/apache/spark/examples/streaming/StatefulNetworkWordCount.scala#L69</a:t>
            </a:r>
          </a:p>
        </p:txBody>
      </p:sp>
    </p:spTree>
    <p:extLst>
      <p:ext uri="{BB962C8B-B14F-4D97-AF65-F5344CB8AC3E}">
        <p14:creationId xmlns:p14="http://schemas.microsoft.com/office/powerpoint/2010/main" val="360825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F375E-E5B7-6F4C-888D-710435954C01}"/>
              </a:ext>
            </a:extLst>
          </p:cNvPr>
          <p:cNvSpPr>
            <a:spLocks noGrp="1"/>
          </p:cNvSpPr>
          <p:nvPr>
            <p:ph type="title"/>
          </p:nvPr>
        </p:nvSpPr>
        <p:spPr/>
        <p:txBody>
          <a:bodyPr>
            <a:normAutofit/>
          </a:bodyPr>
          <a:lstStyle/>
          <a:p>
            <a:r>
              <a:rPr kumimoji="1" lang="en-US" altLang="zh-CN" dirty="0"/>
              <a:t>Existing systems </a:t>
            </a:r>
            <a:endParaRPr kumimoji="1" lang="zh-CN" altLang="en-US" dirty="0"/>
          </a:p>
        </p:txBody>
      </p:sp>
      <p:pic>
        <p:nvPicPr>
          <p:cNvPr id="5" name="图片 4">
            <a:extLst>
              <a:ext uri="{FF2B5EF4-FFF2-40B4-BE49-F238E27FC236}">
                <a16:creationId xmlns:a16="http://schemas.microsoft.com/office/drawing/2014/main" id="{5B0AC9C6-F94B-B64B-A913-D0524F7DC346}"/>
              </a:ext>
            </a:extLst>
          </p:cNvPr>
          <p:cNvPicPr>
            <a:picLocks noChangeAspect="1"/>
          </p:cNvPicPr>
          <p:nvPr/>
        </p:nvPicPr>
        <p:blipFill>
          <a:blip r:embed="rId2"/>
          <a:stretch>
            <a:fillRect/>
          </a:stretch>
        </p:blipFill>
        <p:spPr>
          <a:xfrm>
            <a:off x="0" y="1319561"/>
            <a:ext cx="9144000" cy="4218878"/>
          </a:xfrm>
          <a:prstGeom prst="rect">
            <a:avLst/>
          </a:prstGeom>
        </p:spPr>
      </p:pic>
      <p:sp>
        <p:nvSpPr>
          <p:cNvPr id="6" name="Content Placeholder 2">
            <a:extLst>
              <a:ext uri="{FF2B5EF4-FFF2-40B4-BE49-F238E27FC236}">
                <a16:creationId xmlns:a16="http://schemas.microsoft.com/office/drawing/2014/main" id="{BE0194B9-B55E-7F41-BC4C-FF1AA0FFFEAD}"/>
              </a:ext>
            </a:extLst>
          </p:cNvPr>
          <p:cNvSpPr>
            <a:spLocks noGrp="1"/>
          </p:cNvSpPr>
          <p:nvPr>
            <p:ph idx="1"/>
          </p:nvPr>
        </p:nvSpPr>
        <p:spPr>
          <a:xfrm>
            <a:off x="457200" y="5205335"/>
            <a:ext cx="8229600" cy="1652665"/>
          </a:xfrm>
        </p:spPr>
        <p:txBody>
          <a:bodyPr>
            <a:normAutofit/>
          </a:bodyPr>
          <a:lstStyle/>
          <a:p>
            <a:r>
              <a:rPr lang="en-US" altLang="zh-CN" dirty="0"/>
              <a:t>Does not support data update</a:t>
            </a:r>
          </a:p>
          <a:p>
            <a:r>
              <a:rPr lang="en-US" altLang="zh-CN" dirty="0"/>
              <a:t>Performance is far from requirement on a graph with medium size </a:t>
            </a:r>
          </a:p>
        </p:txBody>
      </p:sp>
    </p:spTree>
    <p:extLst>
      <p:ext uri="{BB962C8B-B14F-4D97-AF65-F5344CB8AC3E}">
        <p14:creationId xmlns:p14="http://schemas.microsoft.com/office/powerpoint/2010/main" val="282261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48B23-4E0F-3BB7-9D59-F0D249C7E284}"/>
              </a:ext>
            </a:extLst>
          </p:cNvPr>
          <p:cNvSpPr>
            <a:spLocks noGrp="1"/>
          </p:cNvSpPr>
          <p:nvPr>
            <p:ph type="title"/>
          </p:nvPr>
        </p:nvSpPr>
        <p:spPr/>
        <p:txBody>
          <a:bodyPr>
            <a:normAutofit fontScale="90000"/>
          </a:bodyPr>
          <a:lstStyle/>
          <a:p>
            <a:r>
              <a:rPr kumimoji="1" lang="en-US" altLang="zh-CN" dirty="0" err="1"/>
              <a:t>SparkStream</a:t>
            </a:r>
            <a:r>
              <a:rPr kumimoji="1" lang="en-US" altLang="zh-CN" dirty="0"/>
              <a:t> </a:t>
            </a:r>
            <a:r>
              <a:rPr kumimoji="1" lang="en-US" altLang="zh-CN" dirty="0" err="1"/>
              <a:t>Timewindow</a:t>
            </a:r>
            <a:r>
              <a:rPr kumimoji="1" lang="zh-CN" altLang="en-US" dirty="0"/>
              <a:t> </a:t>
            </a:r>
            <a:r>
              <a:rPr kumimoji="1" lang="en-US" altLang="zh-CN" dirty="0" err="1"/>
              <a:t>WordCount</a:t>
            </a:r>
            <a:endParaRPr kumimoji="1" lang="zh-CN" altLang="en-US" dirty="0"/>
          </a:p>
        </p:txBody>
      </p:sp>
      <p:pic>
        <p:nvPicPr>
          <p:cNvPr id="15" name="图片 14">
            <a:extLst>
              <a:ext uri="{FF2B5EF4-FFF2-40B4-BE49-F238E27FC236}">
                <a16:creationId xmlns:a16="http://schemas.microsoft.com/office/drawing/2014/main" id="{A4ED2135-912C-7A63-B39A-DC9A468BEC6E}"/>
              </a:ext>
            </a:extLst>
          </p:cNvPr>
          <p:cNvPicPr>
            <a:picLocks noChangeAspect="1"/>
          </p:cNvPicPr>
          <p:nvPr/>
        </p:nvPicPr>
        <p:blipFill>
          <a:blip r:embed="rId3"/>
          <a:stretch>
            <a:fillRect/>
          </a:stretch>
        </p:blipFill>
        <p:spPr>
          <a:xfrm>
            <a:off x="-1" y="2287967"/>
            <a:ext cx="9151887" cy="2284033"/>
          </a:xfrm>
          <a:prstGeom prst="rect">
            <a:avLst/>
          </a:prstGeom>
        </p:spPr>
      </p:pic>
    </p:spTree>
    <p:extLst>
      <p:ext uri="{BB962C8B-B14F-4D97-AF65-F5344CB8AC3E}">
        <p14:creationId xmlns:p14="http://schemas.microsoft.com/office/powerpoint/2010/main" val="35176097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Fine-grained Lineage</a:t>
            </a:r>
          </a:p>
        </p:txBody>
      </p:sp>
      <p:sp>
        <p:nvSpPr>
          <p:cNvPr id="101" name="Content Placeholder 100"/>
          <p:cNvSpPr>
            <a:spLocks noGrp="1"/>
          </p:cNvSpPr>
          <p:nvPr>
            <p:ph idx="1"/>
          </p:nvPr>
        </p:nvSpPr>
        <p:spPr>
          <a:xfrm>
            <a:off x="457200" y="1600200"/>
            <a:ext cx="4962699" cy="4963916"/>
          </a:xfrm>
        </p:spPr>
        <p:txBody>
          <a:bodyPr>
            <a:normAutofit/>
          </a:bodyPr>
          <a:lstStyle/>
          <a:p>
            <a:pPr>
              <a:spcAft>
                <a:spcPts val="2400"/>
              </a:spcAft>
            </a:pPr>
            <a:endParaRPr lang="en-US" sz="200" dirty="0"/>
          </a:p>
          <a:p>
            <a:pPr>
              <a:spcAft>
                <a:spcPts val="2400"/>
              </a:spcAft>
            </a:pPr>
            <a:r>
              <a:rPr lang="en-US" dirty="0"/>
              <a:t>Datasets track </a:t>
            </a:r>
            <a:r>
              <a:rPr lang="en-US" dirty="0">
                <a:sym typeface="Wingdings"/>
              </a:rPr>
              <a:t>fine-grained operation lineage</a:t>
            </a:r>
          </a:p>
          <a:p>
            <a:pPr>
              <a:spcAft>
                <a:spcPts val="2400"/>
              </a:spcAft>
            </a:pPr>
            <a:r>
              <a:rPr lang="en-US" dirty="0">
                <a:sym typeface="Wingdings"/>
              </a:rPr>
              <a:t>Datasets are periodically </a:t>
            </a:r>
            <a:r>
              <a:rPr lang="en-US" dirty="0" err="1">
                <a:sym typeface="Wingdings"/>
              </a:rPr>
              <a:t>checkpointed</a:t>
            </a:r>
            <a:r>
              <a:rPr lang="en-US" dirty="0">
                <a:sym typeface="Wingdings"/>
              </a:rPr>
              <a:t> asynchronously to prevent long lineages</a:t>
            </a:r>
          </a:p>
        </p:txBody>
      </p:sp>
      <p:sp>
        <p:nvSpPr>
          <p:cNvPr id="76" name="TextBox 75"/>
          <p:cNvSpPr txBox="1"/>
          <p:nvPr/>
        </p:nvSpPr>
        <p:spPr>
          <a:xfrm>
            <a:off x="6001408" y="1770689"/>
            <a:ext cx="717339" cy="276999"/>
          </a:xfrm>
          <a:prstGeom prst="rect">
            <a:avLst/>
          </a:prstGeom>
          <a:noFill/>
        </p:spPr>
        <p:txBody>
          <a:bodyPr wrap="none" tIns="0" bIns="0" rtlCol="0">
            <a:spAutoFit/>
          </a:bodyPr>
          <a:lstStyle/>
          <a:p>
            <a:pPr algn="ctr"/>
            <a:r>
              <a:rPr lang="en-US" dirty="0"/>
              <a:t>views</a:t>
            </a:r>
          </a:p>
        </p:txBody>
      </p:sp>
      <p:sp>
        <p:nvSpPr>
          <p:cNvPr id="77" name="TextBox 76"/>
          <p:cNvSpPr txBox="1"/>
          <p:nvPr/>
        </p:nvSpPr>
        <p:spPr>
          <a:xfrm>
            <a:off x="7074000" y="1770689"/>
            <a:ext cx="637652" cy="276999"/>
          </a:xfrm>
          <a:prstGeom prst="rect">
            <a:avLst/>
          </a:prstGeom>
          <a:noFill/>
        </p:spPr>
        <p:txBody>
          <a:bodyPr wrap="none" tIns="0" bIns="0" rtlCol="0">
            <a:spAutoFit/>
          </a:bodyPr>
          <a:lstStyle/>
          <a:p>
            <a:pPr algn="ctr"/>
            <a:r>
              <a:rPr lang="en-US" dirty="0"/>
              <a:t>ones</a:t>
            </a:r>
          </a:p>
        </p:txBody>
      </p:sp>
      <p:sp>
        <p:nvSpPr>
          <p:cNvPr id="78" name="TextBox 77"/>
          <p:cNvSpPr txBox="1"/>
          <p:nvPr/>
        </p:nvSpPr>
        <p:spPr>
          <a:xfrm>
            <a:off x="7986254" y="1770689"/>
            <a:ext cx="825867" cy="276999"/>
          </a:xfrm>
          <a:prstGeom prst="rect">
            <a:avLst/>
          </a:prstGeom>
          <a:noFill/>
        </p:spPr>
        <p:txBody>
          <a:bodyPr wrap="none" tIns="0" bIns="0" rtlCol="0">
            <a:spAutoFit/>
          </a:bodyPr>
          <a:lstStyle/>
          <a:p>
            <a:pPr algn="ctr"/>
            <a:r>
              <a:rPr lang="en-US" dirty="0"/>
              <a:t>counts</a:t>
            </a:r>
          </a:p>
        </p:txBody>
      </p:sp>
      <p:grpSp>
        <p:nvGrpSpPr>
          <p:cNvPr id="8" name="Group 7"/>
          <p:cNvGrpSpPr/>
          <p:nvPr/>
        </p:nvGrpSpPr>
        <p:grpSpPr>
          <a:xfrm rot="18051999">
            <a:off x="5870360" y="2503802"/>
            <a:ext cx="850154" cy="210641"/>
            <a:chOff x="2344694" y="2801763"/>
            <a:chExt cx="1268912" cy="329165"/>
          </a:xfrm>
        </p:grpSpPr>
        <p:sp>
          <p:nvSpPr>
            <p:cNvPr id="4" name="Alternate Process 3"/>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 name="Straight Connector 5"/>
            <p:cNvCxnSpPr/>
            <p:nvPr/>
          </p:nvCxnSpPr>
          <p:spPr>
            <a:xfrm>
              <a:off x="3184503" y="280638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753221" y="2801763"/>
              <a:ext cx="0" cy="324542"/>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6256683" y="2343016"/>
            <a:ext cx="1033177" cy="556803"/>
            <a:chOff x="6017039" y="2695128"/>
            <a:chExt cx="1265992" cy="556803"/>
          </a:xfrm>
        </p:grpSpPr>
        <p:cxnSp>
          <p:nvCxnSpPr>
            <p:cNvPr id="31" name="Straight Arrow Connector 30"/>
            <p:cNvCxnSpPr/>
            <p:nvPr/>
          </p:nvCxnSpPr>
          <p:spPr>
            <a:xfrm>
              <a:off x="6399052" y="2695128"/>
              <a:ext cx="883979"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6205952" y="2979159"/>
              <a:ext cx="905525"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6017039" y="3251931"/>
              <a:ext cx="867014"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nvGrpSpPr>
          <p:cNvPr id="55" name="Group 54"/>
          <p:cNvGrpSpPr/>
          <p:nvPr/>
        </p:nvGrpSpPr>
        <p:grpSpPr>
          <a:xfrm rot="18051999">
            <a:off x="7829843" y="2502808"/>
            <a:ext cx="845708" cy="215026"/>
            <a:chOff x="5547981" y="2803143"/>
            <a:chExt cx="1268912" cy="334512"/>
          </a:xfrm>
        </p:grpSpPr>
        <p:sp>
          <p:nvSpPr>
            <p:cNvPr id="56" name="Alternate Process 55"/>
            <p:cNvSpPr/>
            <p:nvPr/>
          </p:nvSpPr>
          <p:spPr>
            <a:xfrm>
              <a:off x="5547981" y="2803143"/>
              <a:ext cx="1268912" cy="324539"/>
            </a:xfrm>
            <a:prstGeom prst="flowChartAlternateProcess">
              <a:avLst/>
            </a:prstGeom>
            <a:gradFill>
              <a:gsLst>
                <a:gs pos="0">
                  <a:schemeClr val="tx2">
                    <a:lumMod val="60000"/>
                    <a:lumOff val="40000"/>
                  </a:schemeClr>
                </a:gs>
                <a:gs pos="100000">
                  <a:schemeClr val="accent1">
                    <a:tint val="50000"/>
                    <a:shade val="100000"/>
                    <a:satMod val="350000"/>
                  </a:schemeClr>
                </a:gs>
              </a:gsLst>
            </a:grad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7" name="Straight Connector 56"/>
            <p:cNvCxnSpPr/>
            <p:nvPr/>
          </p:nvCxnSpPr>
          <p:spPr>
            <a:xfrm>
              <a:off x="6368014" y="2813117"/>
              <a:ext cx="0" cy="324538"/>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5947384" y="2803729"/>
              <a:ext cx="0" cy="324540"/>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rot="18051999">
            <a:off x="6836458" y="2502940"/>
            <a:ext cx="845708" cy="210201"/>
            <a:chOff x="5547981" y="2801262"/>
            <a:chExt cx="1268912" cy="327007"/>
          </a:xfrm>
          <a:gradFill flip="none" rotWithShape="1">
            <a:gsLst>
              <a:gs pos="0">
                <a:schemeClr val="accent3"/>
              </a:gs>
              <a:gs pos="100000">
                <a:schemeClr val="accent3">
                  <a:lumMod val="60000"/>
                  <a:lumOff val="40000"/>
                </a:schemeClr>
              </a:gs>
            </a:gsLst>
            <a:lin ang="16200000" scaled="0"/>
            <a:tileRect/>
          </a:gradFill>
        </p:grpSpPr>
        <p:sp>
          <p:nvSpPr>
            <p:cNvPr id="72" name="Alternate Process 71"/>
            <p:cNvSpPr/>
            <p:nvPr/>
          </p:nvSpPr>
          <p:spPr>
            <a:xfrm>
              <a:off x="5547981" y="2803143"/>
              <a:ext cx="1268912" cy="324539"/>
            </a:xfrm>
            <a:prstGeom prst="flowChartAlternateProcess">
              <a:avLst/>
            </a:prstGeom>
            <a:grpFill/>
            <a:ln w="28575"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 name="Straight Connector 72"/>
            <p:cNvCxnSpPr/>
            <p:nvPr/>
          </p:nvCxnSpPr>
          <p:spPr>
            <a:xfrm>
              <a:off x="6387144" y="2801262"/>
              <a:ext cx="0" cy="324540"/>
            </a:xfrm>
            <a:prstGeom prst="line">
              <a:avLst/>
            </a:prstGeom>
            <a:grpFill/>
            <a:ln w="28575" cmpd="sng">
              <a:solidFill>
                <a:schemeClr val="accent3">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5947384" y="2803729"/>
              <a:ext cx="0" cy="324540"/>
            </a:xfrm>
            <a:prstGeom prst="line">
              <a:avLst/>
            </a:prstGeom>
            <a:grpFill/>
            <a:ln w="28575" cmpd="sng">
              <a:solidFill>
                <a:schemeClr val="accent3">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132" name="Group 131"/>
          <p:cNvGrpSpPr/>
          <p:nvPr/>
        </p:nvGrpSpPr>
        <p:grpSpPr>
          <a:xfrm>
            <a:off x="7223801" y="2339499"/>
            <a:ext cx="1070311" cy="556804"/>
            <a:chOff x="6968523" y="2691611"/>
            <a:chExt cx="1070311" cy="556804"/>
          </a:xfrm>
        </p:grpSpPr>
        <p:cxnSp>
          <p:nvCxnSpPr>
            <p:cNvPr id="60" name="Straight Arrow Connector 59"/>
            <p:cNvCxnSpPr/>
            <p:nvPr/>
          </p:nvCxnSpPr>
          <p:spPr>
            <a:xfrm>
              <a:off x="7317419" y="2691611"/>
              <a:ext cx="721415"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p:nvPr/>
          </p:nvCxnSpPr>
          <p:spPr>
            <a:xfrm>
              <a:off x="7137548" y="2975642"/>
              <a:ext cx="738999"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a:off x="6968523" y="3248414"/>
              <a:ext cx="707571"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a:off x="7317419" y="2691611"/>
              <a:ext cx="544370" cy="28020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p:cNvCxnSpPr/>
            <p:nvPr/>
          </p:nvCxnSpPr>
          <p:spPr>
            <a:xfrm>
              <a:off x="7162884" y="2971818"/>
              <a:ext cx="525308" cy="276596"/>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p:cNvCxnSpPr/>
            <p:nvPr/>
          </p:nvCxnSpPr>
          <p:spPr>
            <a:xfrm flipV="1">
              <a:off x="7162884" y="2691611"/>
              <a:ext cx="875950" cy="28020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flipV="1">
              <a:off x="6968523" y="2695128"/>
              <a:ext cx="1070311" cy="55328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p:cNvCxnSpPr/>
            <p:nvPr/>
          </p:nvCxnSpPr>
          <p:spPr>
            <a:xfrm>
              <a:off x="7317419" y="2691611"/>
              <a:ext cx="370773" cy="556803"/>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p:cNvCxnSpPr/>
            <p:nvPr/>
          </p:nvCxnSpPr>
          <p:spPr>
            <a:xfrm flipV="1">
              <a:off x="6983816" y="2979159"/>
              <a:ext cx="841268" cy="269255"/>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nvGrpSpPr>
          <p:cNvPr id="135" name="Group 134"/>
          <p:cNvGrpSpPr/>
          <p:nvPr/>
        </p:nvGrpSpPr>
        <p:grpSpPr>
          <a:xfrm>
            <a:off x="6217210" y="3358039"/>
            <a:ext cx="2170094" cy="850154"/>
            <a:chOff x="5934838" y="2536158"/>
            <a:chExt cx="2170094" cy="850154"/>
          </a:xfrm>
        </p:grpSpPr>
        <p:grpSp>
          <p:nvGrpSpPr>
            <p:cNvPr id="136" name="Group 135"/>
            <p:cNvGrpSpPr/>
            <p:nvPr/>
          </p:nvGrpSpPr>
          <p:grpSpPr>
            <a:xfrm rot="18051999">
              <a:off x="5615082" y="2855914"/>
              <a:ext cx="850154" cy="210641"/>
              <a:chOff x="2344694" y="2801763"/>
              <a:chExt cx="1268912" cy="329165"/>
            </a:xfrm>
          </p:grpSpPr>
          <p:sp>
            <p:nvSpPr>
              <p:cNvPr id="159" name="Alternate Process 158"/>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0" name="Straight Connector 159"/>
              <p:cNvCxnSpPr/>
              <p:nvPr/>
            </p:nvCxnSpPr>
            <p:spPr>
              <a:xfrm>
                <a:off x="3184503" y="280638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2753221" y="2801763"/>
                <a:ext cx="0" cy="324542"/>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137" name="Group 136"/>
            <p:cNvGrpSpPr/>
            <p:nvPr/>
          </p:nvGrpSpPr>
          <p:grpSpPr>
            <a:xfrm>
              <a:off x="6001408" y="2695128"/>
              <a:ext cx="1033176" cy="556803"/>
              <a:chOff x="6017039" y="2695128"/>
              <a:chExt cx="1265990" cy="556803"/>
            </a:xfrm>
          </p:grpSpPr>
          <p:cxnSp>
            <p:nvCxnSpPr>
              <p:cNvPr id="156" name="Straight Arrow Connector 155"/>
              <p:cNvCxnSpPr/>
              <p:nvPr/>
            </p:nvCxnSpPr>
            <p:spPr>
              <a:xfrm>
                <a:off x="6399051" y="2695128"/>
                <a:ext cx="883978"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57" name="Straight Arrow Connector 156"/>
              <p:cNvCxnSpPr/>
              <p:nvPr/>
            </p:nvCxnSpPr>
            <p:spPr>
              <a:xfrm>
                <a:off x="6205950" y="2979159"/>
                <a:ext cx="905525"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58" name="Straight Arrow Connector 157"/>
              <p:cNvCxnSpPr/>
              <p:nvPr/>
            </p:nvCxnSpPr>
            <p:spPr>
              <a:xfrm>
                <a:off x="6017039" y="3251931"/>
                <a:ext cx="867014"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nvGrpSpPr>
            <p:cNvPr id="138" name="Group 137"/>
            <p:cNvGrpSpPr/>
            <p:nvPr/>
          </p:nvGrpSpPr>
          <p:grpSpPr>
            <a:xfrm rot="18051999">
              <a:off x="7574565" y="2854920"/>
              <a:ext cx="845708" cy="215026"/>
              <a:chOff x="5547981" y="2803143"/>
              <a:chExt cx="1268912" cy="334512"/>
            </a:xfrm>
          </p:grpSpPr>
          <p:sp>
            <p:nvSpPr>
              <p:cNvPr id="153" name="Alternate Process 152"/>
              <p:cNvSpPr/>
              <p:nvPr/>
            </p:nvSpPr>
            <p:spPr>
              <a:xfrm>
                <a:off x="5547981" y="2803143"/>
                <a:ext cx="1268912" cy="324539"/>
              </a:xfrm>
              <a:prstGeom prst="flowChartAlternateProcess">
                <a:avLst/>
              </a:prstGeom>
              <a:gradFill>
                <a:gsLst>
                  <a:gs pos="0">
                    <a:schemeClr val="tx2">
                      <a:lumMod val="60000"/>
                      <a:lumOff val="40000"/>
                    </a:schemeClr>
                  </a:gs>
                  <a:gs pos="100000">
                    <a:schemeClr val="accent1">
                      <a:tint val="50000"/>
                      <a:shade val="100000"/>
                      <a:satMod val="350000"/>
                    </a:schemeClr>
                  </a:gs>
                </a:gsLst>
              </a:grad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4" name="Straight Connector 153"/>
              <p:cNvCxnSpPr/>
              <p:nvPr/>
            </p:nvCxnSpPr>
            <p:spPr>
              <a:xfrm>
                <a:off x="6368014" y="2813117"/>
                <a:ext cx="0" cy="324538"/>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947384" y="2803729"/>
                <a:ext cx="0" cy="324540"/>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139" name="Group 138"/>
            <p:cNvGrpSpPr/>
            <p:nvPr/>
          </p:nvGrpSpPr>
          <p:grpSpPr>
            <a:xfrm rot="18051999">
              <a:off x="6581180" y="2855052"/>
              <a:ext cx="845708" cy="210201"/>
              <a:chOff x="5547981" y="2801262"/>
              <a:chExt cx="1268912" cy="327007"/>
            </a:xfrm>
            <a:gradFill flip="none" rotWithShape="1">
              <a:gsLst>
                <a:gs pos="0">
                  <a:schemeClr val="accent3"/>
                </a:gs>
                <a:gs pos="100000">
                  <a:schemeClr val="accent3">
                    <a:lumMod val="60000"/>
                    <a:lumOff val="40000"/>
                  </a:schemeClr>
                </a:gs>
              </a:gsLst>
              <a:lin ang="16200000" scaled="0"/>
              <a:tileRect/>
            </a:gradFill>
          </p:grpSpPr>
          <p:sp>
            <p:nvSpPr>
              <p:cNvPr id="150" name="Alternate Process 149"/>
              <p:cNvSpPr/>
              <p:nvPr/>
            </p:nvSpPr>
            <p:spPr>
              <a:xfrm>
                <a:off x="5547981" y="2803143"/>
                <a:ext cx="1268912" cy="324539"/>
              </a:xfrm>
              <a:prstGeom prst="flowChartAlternateProcess">
                <a:avLst/>
              </a:prstGeom>
              <a:grpFill/>
              <a:ln w="28575"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1" name="Straight Connector 150"/>
              <p:cNvCxnSpPr/>
              <p:nvPr/>
            </p:nvCxnSpPr>
            <p:spPr>
              <a:xfrm>
                <a:off x="6387144" y="2801262"/>
                <a:ext cx="0" cy="324540"/>
              </a:xfrm>
              <a:prstGeom prst="line">
                <a:avLst/>
              </a:prstGeom>
              <a:grpFill/>
              <a:ln w="28575" cmpd="sng">
                <a:solidFill>
                  <a:schemeClr val="accent3">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5947384" y="2803729"/>
                <a:ext cx="0" cy="324540"/>
              </a:xfrm>
              <a:prstGeom prst="line">
                <a:avLst/>
              </a:prstGeom>
              <a:grpFill/>
              <a:ln w="28575" cmpd="sng">
                <a:solidFill>
                  <a:schemeClr val="accent3">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140" name="Group 139"/>
            <p:cNvGrpSpPr/>
            <p:nvPr/>
          </p:nvGrpSpPr>
          <p:grpSpPr>
            <a:xfrm>
              <a:off x="6968523" y="2691611"/>
              <a:ext cx="1070311" cy="556804"/>
              <a:chOff x="6968523" y="2691611"/>
              <a:chExt cx="1070311" cy="556804"/>
            </a:xfrm>
          </p:grpSpPr>
          <p:cxnSp>
            <p:nvCxnSpPr>
              <p:cNvPr id="141" name="Straight Arrow Connector 140"/>
              <p:cNvCxnSpPr/>
              <p:nvPr/>
            </p:nvCxnSpPr>
            <p:spPr>
              <a:xfrm>
                <a:off x="7317419" y="2691611"/>
                <a:ext cx="721415"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p:cNvCxnSpPr/>
              <p:nvPr/>
            </p:nvCxnSpPr>
            <p:spPr>
              <a:xfrm>
                <a:off x="7137548" y="2975642"/>
                <a:ext cx="738999"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p:cNvCxnSpPr/>
              <p:nvPr/>
            </p:nvCxnSpPr>
            <p:spPr>
              <a:xfrm>
                <a:off x="6968523" y="3248414"/>
                <a:ext cx="707571"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p:cNvCxnSpPr/>
              <p:nvPr/>
            </p:nvCxnSpPr>
            <p:spPr>
              <a:xfrm>
                <a:off x="7317419" y="2691611"/>
                <a:ext cx="544370" cy="28020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p:cNvCxnSpPr/>
              <p:nvPr/>
            </p:nvCxnSpPr>
            <p:spPr>
              <a:xfrm>
                <a:off x="7162884" y="2971818"/>
                <a:ext cx="525308" cy="276596"/>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p:cNvCxnSpPr/>
              <p:nvPr/>
            </p:nvCxnSpPr>
            <p:spPr>
              <a:xfrm flipV="1">
                <a:off x="7162884" y="2691611"/>
                <a:ext cx="875950" cy="28020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p:cNvCxnSpPr/>
              <p:nvPr/>
            </p:nvCxnSpPr>
            <p:spPr>
              <a:xfrm flipV="1">
                <a:off x="6968523" y="2695128"/>
                <a:ext cx="1070311" cy="55328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p:cNvCxnSpPr/>
              <p:nvPr/>
            </p:nvCxnSpPr>
            <p:spPr>
              <a:xfrm>
                <a:off x="7317419" y="2691611"/>
                <a:ext cx="370773" cy="556803"/>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p:cNvCxnSpPr/>
              <p:nvPr/>
            </p:nvCxnSpPr>
            <p:spPr>
              <a:xfrm flipV="1">
                <a:off x="6983816" y="2979159"/>
                <a:ext cx="841268" cy="269255"/>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sp>
        <p:nvSpPr>
          <p:cNvPr id="163" name="TextBox 162"/>
          <p:cNvSpPr txBox="1"/>
          <p:nvPr/>
        </p:nvSpPr>
        <p:spPr>
          <a:xfrm>
            <a:off x="5387099" y="2405538"/>
            <a:ext cx="763212" cy="276999"/>
          </a:xfrm>
          <a:prstGeom prst="rect">
            <a:avLst/>
          </a:prstGeom>
          <a:noFill/>
        </p:spPr>
        <p:txBody>
          <a:bodyPr wrap="none" tIns="0" bIns="0" rtlCol="0">
            <a:spAutoFit/>
          </a:bodyPr>
          <a:lstStyle/>
          <a:p>
            <a:pPr algn="ctr"/>
            <a:r>
              <a:rPr lang="en-US" dirty="0"/>
              <a:t>t: 0 - 1</a:t>
            </a:r>
          </a:p>
        </p:txBody>
      </p:sp>
      <p:sp>
        <p:nvSpPr>
          <p:cNvPr id="164" name="TextBox 163"/>
          <p:cNvSpPr txBox="1"/>
          <p:nvPr/>
        </p:nvSpPr>
        <p:spPr>
          <a:xfrm>
            <a:off x="5387099" y="3640539"/>
            <a:ext cx="762536" cy="276999"/>
          </a:xfrm>
          <a:prstGeom prst="rect">
            <a:avLst/>
          </a:prstGeom>
          <a:noFill/>
        </p:spPr>
        <p:txBody>
          <a:bodyPr wrap="none" tIns="0" bIns="0" rtlCol="0">
            <a:spAutoFit/>
          </a:bodyPr>
          <a:lstStyle/>
          <a:p>
            <a:pPr algn="ctr"/>
            <a:r>
              <a:rPr lang="en-US" dirty="0"/>
              <a:t>t: 1 - 2</a:t>
            </a:r>
          </a:p>
        </p:txBody>
      </p:sp>
      <p:sp>
        <p:nvSpPr>
          <p:cNvPr id="166" name="TextBox 165"/>
          <p:cNvSpPr txBox="1"/>
          <p:nvPr/>
        </p:nvSpPr>
        <p:spPr>
          <a:xfrm>
            <a:off x="6288773" y="2900949"/>
            <a:ext cx="611503" cy="276999"/>
          </a:xfrm>
          <a:prstGeom prst="rect">
            <a:avLst/>
          </a:prstGeom>
          <a:noFill/>
        </p:spPr>
        <p:txBody>
          <a:bodyPr wrap="none" tIns="0" bIns="0" rtlCol="0">
            <a:spAutoFit/>
          </a:bodyPr>
          <a:lstStyle/>
          <a:p>
            <a:pPr algn="ctr"/>
            <a:r>
              <a:rPr lang="en-US" dirty="0"/>
              <a:t>map</a:t>
            </a:r>
          </a:p>
        </p:txBody>
      </p:sp>
      <p:sp>
        <p:nvSpPr>
          <p:cNvPr id="167" name="TextBox 166"/>
          <p:cNvSpPr txBox="1"/>
          <p:nvPr/>
        </p:nvSpPr>
        <p:spPr>
          <a:xfrm>
            <a:off x="7156895" y="2889420"/>
            <a:ext cx="836024" cy="276999"/>
          </a:xfrm>
          <a:prstGeom prst="rect">
            <a:avLst/>
          </a:prstGeom>
          <a:noFill/>
        </p:spPr>
        <p:txBody>
          <a:bodyPr wrap="none" tIns="0" bIns="0" rtlCol="0">
            <a:spAutoFit/>
          </a:bodyPr>
          <a:lstStyle/>
          <a:p>
            <a:pPr algn="ctr"/>
            <a:r>
              <a:rPr lang="en-US" dirty="0"/>
              <a:t>reduce</a:t>
            </a:r>
          </a:p>
        </p:txBody>
      </p:sp>
      <p:grpSp>
        <p:nvGrpSpPr>
          <p:cNvPr id="14" name="Group 13"/>
          <p:cNvGrpSpPr/>
          <p:nvPr/>
        </p:nvGrpSpPr>
        <p:grpSpPr>
          <a:xfrm>
            <a:off x="8064767" y="2540685"/>
            <a:ext cx="334060" cy="1351735"/>
            <a:chOff x="8064767" y="4555268"/>
            <a:chExt cx="334060" cy="1351735"/>
          </a:xfrm>
        </p:grpSpPr>
        <p:cxnSp>
          <p:nvCxnSpPr>
            <p:cNvPr id="94" name="Straight Arrow Connector 93"/>
            <p:cNvCxnSpPr/>
            <p:nvPr/>
          </p:nvCxnSpPr>
          <p:spPr>
            <a:xfrm>
              <a:off x="8229370" y="4904003"/>
              <a:ext cx="0" cy="716068"/>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p:nvPr/>
          </p:nvCxnSpPr>
          <p:spPr>
            <a:xfrm>
              <a:off x="8398827" y="4555268"/>
              <a:ext cx="0" cy="836323"/>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p:nvPr/>
          </p:nvCxnSpPr>
          <p:spPr>
            <a:xfrm>
              <a:off x="8064767" y="5044484"/>
              <a:ext cx="0" cy="862519"/>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nvGrpSpPr>
          <p:cNvPr id="202" name="Group 201"/>
          <p:cNvGrpSpPr/>
          <p:nvPr/>
        </p:nvGrpSpPr>
        <p:grpSpPr>
          <a:xfrm>
            <a:off x="6250574" y="4518117"/>
            <a:ext cx="2170094" cy="850154"/>
            <a:chOff x="5934838" y="2536158"/>
            <a:chExt cx="2170094" cy="850154"/>
          </a:xfrm>
        </p:grpSpPr>
        <p:grpSp>
          <p:nvGrpSpPr>
            <p:cNvPr id="203" name="Group 202"/>
            <p:cNvGrpSpPr/>
            <p:nvPr/>
          </p:nvGrpSpPr>
          <p:grpSpPr>
            <a:xfrm rot="18051999">
              <a:off x="5615082" y="2855914"/>
              <a:ext cx="850154" cy="210641"/>
              <a:chOff x="2344694" y="2801763"/>
              <a:chExt cx="1268912" cy="329165"/>
            </a:xfrm>
          </p:grpSpPr>
          <p:sp>
            <p:nvSpPr>
              <p:cNvPr id="226" name="Alternate Process 225"/>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7" name="Straight Connector 226"/>
              <p:cNvCxnSpPr/>
              <p:nvPr/>
            </p:nvCxnSpPr>
            <p:spPr>
              <a:xfrm>
                <a:off x="3184503" y="280638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753221" y="2801763"/>
                <a:ext cx="0" cy="324542"/>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204" name="Group 203"/>
            <p:cNvGrpSpPr/>
            <p:nvPr/>
          </p:nvGrpSpPr>
          <p:grpSpPr>
            <a:xfrm>
              <a:off x="6001408" y="2695128"/>
              <a:ext cx="1033176" cy="556803"/>
              <a:chOff x="6017039" y="2695128"/>
              <a:chExt cx="1265990" cy="556803"/>
            </a:xfrm>
          </p:grpSpPr>
          <p:cxnSp>
            <p:nvCxnSpPr>
              <p:cNvPr id="223" name="Straight Arrow Connector 222"/>
              <p:cNvCxnSpPr/>
              <p:nvPr/>
            </p:nvCxnSpPr>
            <p:spPr>
              <a:xfrm>
                <a:off x="6399051" y="2695128"/>
                <a:ext cx="883978"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24" name="Straight Arrow Connector 223"/>
              <p:cNvCxnSpPr/>
              <p:nvPr/>
            </p:nvCxnSpPr>
            <p:spPr>
              <a:xfrm>
                <a:off x="6205950" y="2979159"/>
                <a:ext cx="905525"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25" name="Straight Arrow Connector 224"/>
              <p:cNvCxnSpPr/>
              <p:nvPr/>
            </p:nvCxnSpPr>
            <p:spPr>
              <a:xfrm>
                <a:off x="6017039" y="3251931"/>
                <a:ext cx="867014"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nvGrpSpPr>
            <p:cNvPr id="205" name="Group 204"/>
            <p:cNvGrpSpPr/>
            <p:nvPr/>
          </p:nvGrpSpPr>
          <p:grpSpPr>
            <a:xfrm rot="18051999">
              <a:off x="7574565" y="2854920"/>
              <a:ext cx="845708" cy="215026"/>
              <a:chOff x="5547981" y="2803143"/>
              <a:chExt cx="1268912" cy="334512"/>
            </a:xfrm>
          </p:grpSpPr>
          <p:sp>
            <p:nvSpPr>
              <p:cNvPr id="220" name="Alternate Process 219"/>
              <p:cNvSpPr/>
              <p:nvPr/>
            </p:nvSpPr>
            <p:spPr>
              <a:xfrm>
                <a:off x="5547981" y="2803143"/>
                <a:ext cx="1268912" cy="324539"/>
              </a:xfrm>
              <a:prstGeom prst="flowChartAlternateProcess">
                <a:avLst/>
              </a:prstGeom>
              <a:gradFill>
                <a:gsLst>
                  <a:gs pos="0">
                    <a:schemeClr val="tx2">
                      <a:lumMod val="60000"/>
                      <a:lumOff val="40000"/>
                    </a:schemeClr>
                  </a:gs>
                  <a:gs pos="100000">
                    <a:schemeClr val="accent1">
                      <a:tint val="50000"/>
                      <a:shade val="100000"/>
                      <a:satMod val="350000"/>
                    </a:schemeClr>
                  </a:gs>
                </a:gsLst>
              </a:grad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21" name="Straight Connector 220"/>
              <p:cNvCxnSpPr/>
              <p:nvPr/>
            </p:nvCxnSpPr>
            <p:spPr>
              <a:xfrm>
                <a:off x="6368014" y="2813117"/>
                <a:ext cx="0" cy="324538"/>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947384" y="2803729"/>
                <a:ext cx="0" cy="324540"/>
              </a:xfrm>
              <a:prstGeom prst="line">
                <a:avLst/>
              </a:prstGeom>
              <a:ln w="28575" cmpd="sng">
                <a:solidFill>
                  <a:schemeClr val="accent1"/>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206" name="Group 205"/>
            <p:cNvGrpSpPr/>
            <p:nvPr/>
          </p:nvGrpSpPr>
          <p:grpSpPr>
            <a:xfrm rot="18051999">
              <a:off x="6581180" y="2855052"/>
              <a:ext cx="845708" cy="210201"/>
              <a:chOff x="5547981" y="2801262"/>
              <a:chExt cx="1268912" cy="327007"/>
            </a:xfrm>
            <a:gradFill flip="none" rotWithShape="1">
              <a:gsLst>
                <a:gs pos="0">
                  <a:schemeClr val="accent3"/>
                </a:gs>
                <a:gs pos="100000">
                  <a:schemeClr val="accent3">
                    <a:lumMod val="60000"/>
                    <a:lumOff val="40000"/>
                  </a:schemeClr>
                </a:gs>
              </a:gsLst>
              <a:lin ang="16200000" scaled="0"/>
              <a:tileRect/>
            </a:gradFill>
          </p:grpSpPr>
          <p:sp>
            <p:nvSpPr>
              <p:cNvPr id="217" name="Alternate Process 216"/>
              <p:cNvSpPr/>
              <p:nvPr/>
            </p:nvSpPr>
            <p:spPr>
              <a:xfrm>
                <a:off x="5547981" y="2803143"/>
                <a:ext cx="1268912" cy="324539"/>
              </a:xfrm>
              <a:prstGeom prst="flowChartAlternateProcess">
                <a:avLst/>
              </a:prstGeom>
              <a:grpFill/>
              <a:ln w="28575"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8" name="Straight Connector 217"/>
              <p:cNvCxnSpPr/>
              <p:nvPr/>
            </p:nvCxnSpPr>
            <p:spPr>
              <a:xfrm>
                <a:off x="6387144" y="2801262"/>
                <a:ext cx="0" cy="324540"/>
              </a:xfrm>
              <a:prstGeom prst="line">
                <a:avLst/>
              </a:prstGeom>
              <a:grpFill/>
              <a:ln w="28575" cmpd="sng">
                <a:solidFill>
                  <a:schemeClr val="accent3">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5947384" y="2803729"/>
                <a:ext cx="0" cy="324540"/>
              </a:xfrm>
              <a:prstGeom prst="line">
                <a:avLst/>
              </a:prstGeom>
              <a:grpFill/>
              <a:ln w="28575" cmpd="sng">
                <a:solidFill>
                  <a:schemeClr val="accent3">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207" name="Group 206"/>
            <p:cNvGrpSpPr/>
            <p:nvPr/>
          </p:nvGrpSpPr>
          <p:grpSpPr>
            <a:xfrm>
              <a:off x="6968523" y="2691611"/>
              <a:ext cx="1070311" cy="556804"/>
              <a:chOff x="6968523" y="2691611"/>
              <a:chExt cx="1070311" cy="556804"/>
            </a:xfrm>
          </p:grpSpPr>
          <p:cxnSp>
            <p:nvCxnSpPr>
              <p:cNvPr id="208" name="Straight Arrow Connector 207"/>
              <p:cNvCxnSpPr/>
              <p:nvPr/>
            </p:nvCxnSpPr>
            <p:spPr>
              <a:xfrm>
                <a:off x="7317419" y="2691611"/>
                <a:ext cx="721415"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09" name="Straight Arrow Connector 208"/>
              <p:cNvCxnSpPr/>
              <p:nvPr/>
            </p:nvCxnSpPr>
            <p:spPr>
              <a:xfrm>
                <a:off x="7137548" y="2975642"/>
                <a:ext cx="738999"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10" name="Straight Arrow Connector 209"/>
              <p:cNvCxnSpPr/>
              <p:nvPr/>
            </p:nvCxnSpPr>
            <p:spPr>
              <a:xfrm>
                <a:off x="6968523" y="3248414"/>
                <a:ext cx="707571" cy="0"/>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11" name="Straight Arrow Connector 210"/>
              <p:cNvCxnSpPr/>
              <p:nvPr/>
            </p:nvCxnSpPr>
            <p:spPr>
              <a:xfrm>
                <a:off x="7317419" y="2691611"/>
                <a:ext cx="544370" cy="28020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12" name="Straight Arrow Connector 211"/>
              <p:cNvCxnSpPr/>
              <p:nvPr/>
            </p:nvCxnSpPr>
            <p:spPr>
              <a:xfrm>
                <a:off x="7162884" y="2971818"/>
                <a:ext cx="525308" cy="276596"/>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13" name="Straight Arrow Connector 212"/>
              <p:cNvCxnSpPr/>
              <p:nvPr/>
            </p:nvCxnSpPr>
            <p:spPr>
              <a:xfrm flipV="1">
                <a:off x="7162884" y="2691611"/>
                <a:ext cx="875950" cy="28020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14" name="Straight Arrow Connector 213"/>
              <p:cNvCxnSpPr/>
              <p:nvPr/>
            </p:nvCxnSpPr>
            <p:spPr>
              <a:xfrm flipV="1">
                <a:off x="6968523" y="2695128"/>
                <a:ext cx="1070311" cy="553287"/>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15" name="Straight Arrow Connector 214"/>
              <p:cNvCxnSpPr/>
              <p:nvPr/>
            </p:nvCxnSpPr>
            <p:spPr>
              <a:xfrm>
                <a:off x="7317419" y="2691611"/>
                <a:ext cx="370773" cy="556803"/>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16" name="Straight Arrow Connector 215"/>
              <p:cNvCxnSpPr/>
              <p:nvPr/>
            </p:nvCxnSpPr>
            <p:spPr>
              <a:xfrm flipV="1">
                <a:off x="6983816" y="2979159"/>
                <a:ext cx="841268" cy="269255"/>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sp>
        <p:nvSpPr>
          <p:cNvPr id="229" name="TextBox 228"/>
          <p:cNvSpPr txBox="1"/>
          <p:nvPr/>
        </p:nvSpPr>
        <p:spPr>
          <a:xfrm>
            <a:off x="5419899" y="4800617"/>
            <a:ext cx="763663" cy="276999"/>
          </a:xfrm>
          <a:prstGeom prst="rect">
            <a:avLst/>
          </a:prstGeom>
          <a:noFill/>
        </p:spPr>
        <p:txBody>
          <a:bodyPr wrap="none" tIns="0" bIns="0" rtlCol="0">
            <a:spAutoFit/>
          </a:bodyPr>
          <a:lstStyle/>
          <a:p>
            <a:pPr algn="ctr"/>
            <a:r>
              <a:rPr lang="en-US" dirty="0"/>
              <a:t>t: 2 - 3</a:t>
            </a:r>
          </a:p>
        </p:txBody>
      </p:sp>
      <p:grpSp>
        <p:nvGrpSpPr>
          <p:cNvPr id="230" name="Group 229"/>
          <p:cNvGrpSpPr/>
          <p:nvPr/>
        </p:nvGrpSpPr>
        <p:grpSpPr>
          <a:xfrm>
            <a:off x="8098131" y="3700763"/>
            <a:ext cx="334060" cy="1351735"/>
            <a:chOff x="8064767" y="4555268"/>
            <a:chExt cx="334060" cy="1351735"/>
          </a:xfrm>
        </p:grpSpPr>
        <p:cxnSp>
          <p:nvCxnSpPr>
            <p:cNvPr id="231" name="Straight Arrow Connector 230"/>
            <p:cNvCxnSpPr/>
            <p:nvPr/>
          </p:nvCxnSpPr>
          <p:spPr>
            <a:xfrm>
              <a:off x="8229370" y="4904003"/>
              <a:ext cx="0" cy="716068"/>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32" name="Straight Arrow Connector 231"/>
            <p:cNvCxnSpPr/>
            <p:nvPr/>
          </p:nvCxnSpPr>
          <p:spPr>
            <a:xfrm>
              <a:off x="8398827" y="4555268"/>
              <a:ext cx="0" cy="836323"/>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33" name="Straight Arrow Connector 232"/>
            <p:cNvCxnSpPr/>
            <p:nvPr/>
          </p:nvCxnSpPr>
          <p:spPr>
            <a:xfrm>
              <a:off x="8064767" y="5044484"/>
              <a:ext cx="0" cy="862519"/>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grpSp>
        <p:nvGrpSpPr>
          <p:cNvPr id="234" name="Group 233"/>
          <p:cNvGrpSpPr/>
          <p:nvPr/>
        </p:nvGrpSpPr>
        <p:grpSpPr>
          <a:xfrm>
            <a:off x="8130028" y="4852366"/>
            <a:ext cx="334060" cy="1351735"/>
            <a:chOff x="8064767" y="4555268"/>
            <a:chExt cx="334060" cy="1351735"/>
          </a:xfrm>
        </p:grpSpPr>
        <p:cxnSp>
          <p:nvCxnSpPr>
            <p:cNvPr id="235" name="Straight Arrow Connector 234"/>
            <p:cNvCxnSpPr/>
            <p:nvPr/>
          </p:nvCxnSpPr>
          <p:spPr>
            <a:xfrm>
              <a:off x="8229370" y="4904003"/>
              <a:ext cx="0" cy="716068"/>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36" name="Straight Arrow Connector 235"/>
            <p:cNvCxnSpPr/>
            <p:nvPr/>
          </p:nvCxnSpPr>
          <p:spPr>
            <a:xfrm>
              <a:off x="8398827" y="4555268"/>
              <a:ext cx="0" cy="836323"/>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cxnSp>
          <p:nvCxnSpPr>
            <p:cNvPr id="237" name="Straight Arrow Connector 236"/>
            <p:cNvCxnSpPr/>
            <p:nvPr/>
          </p:nvCxnSpPr>
          <p:spPr>
            <a:xfrm>
              <a:off x="8064767" y="5044484"/>
              <a:ext cx="0" cy="862519"/>
            </a:xfrm>
            <a:prstGeom prst="straightConnector1">
              <a:avLst/>
            </a:prstGeom>
            <a:ln w="19050" cmpd="sng">
              <a:headEnd type="none"/>
              <a:tailEnd type="triangle"/>
            </a:ln>
          </p:spPr>
          <p:style>
            <a:lnRef idx="1">
              <a:schemeClr val="dk1"/>
            </a:lnRef>
            <a:fillRef idx="0">
              <a:schemeClr val="dk1"/>
            </a:fillRef>
            <a:effectRef idx="0">
              <a:schemeClr val="dk1"/>
            </a:effectRef>
            <a:fontRef idx="minor">
              <a:schemeClr val="tx1"/>
            </a:fontRef>
          </p:style>
        </p:cxnSp>
      </p:grpSp>
      <p:pic>
        <p:nvPicPr>
          <p:cNvPr id="242"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60459" y1="9043" x2="60459" y2="9043"/>
                      </a14:backgroundRemoval>
                    </a14:imgEffect>
                  </a14:imgLayer>
                </a14:imgProps>
              </a:ext>
              <a:ext uri="{28A0092B-C50C-407E-A947-70E740481C1C}">
                <a14:useLocalDpi xmlns:a14="http://schemas.microsoft.com/office/drawing/2010/main" val="0"/>
              </a:ext>
            </a:extLst>
          </a:blip>
          <a:srcRect/>
          <a:stretch>
            <a:fillRect/>
          </a:stretch>
        </p:blipFill>
        <p:spPr bwMode="auto">
          <a:xfrm>
            <a:off x="8063625" y="3207155"/>
            <a:ext cx="598778" cy="430643"/>
          </a:xfrm>
          <a:prstGeom prst="rect">
            <a:avLst/>
          </a:prstGeom>
          <a:noFill/>
          <a:ln>
            <a:noFill/>
          </a:ln>
        </p:spPr>
      </p:pic>
      <p:grpSp>
        <p:nvGrpSpPr>
          <p:cNvPr id="9" name="Group 8"/>
          <p:cNvGrpSpPr/>
          <p:nvPr/>
        </p:nvGrpSpPr>
        <p:grpSpPr>
          <a:xfrm>
            <a:off x="6319307" y="2177446"/>
            <a:ext cx="259602" cy="3191586"/>
            <a:chOff x="6319307" y="2177446"/>
            <a:chExt cx="259602" cy="3191586"/>
          </a:xfrm>
        </p:grpSpPr>
        <p:grpSp>
          <p:nvGrpSpPr>
            <p:cNvPr id="238" name="Group 237"/>
            <p:cNvGrpSpPr/>
            <p:nvPr/>
          </p:nvGrpSpPr>
          <p:grpSpPr>
            <a:xfrm rot="18051999">
              <a:off x="6048512" y="4838634"/>
              <a:ext cx="850154" cy="210641"/>
              <a:chOff x="2344694" y="2801763"/>
              <a:chExt cx="1268912" cy="329165"/>
            </a:xfrm>
          </p:grpSpPr>
          <p:sp>
            <p:nvSpPr>
              <p:cNvPr id="239" name="Alternate Process 238"/>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0" name="Straight Connector 239"/>
              <p:cNvCxnSpPr/>
              <p:nvPr/>
            </p:nvCxnSpPr>
            <p:spPr>
              <a:xfrm>
                <a:off x="3184503" y="280638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2753221" y="2801763"/>
                <a:ext cx="0" cy="324542"/>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80" name="Group 79"/>
            <p:cNvGrpSpPr/>
            <p:nvPr/>
          </p:nvGrpSpPr>
          <p:grpSpPr>
            <a:xfrm rot="18051999">
              <a:off x="5999551" y="2497202"/>
              <a:ext cx="850154" cy="210641"/>
              <a:chOff x="2344694" y="2801763"/>
              <a:chExt cx="1268912" cy="329165"/>
            </a:xfrm>
          </p:grpSpPr>
          <p:sp>
            <p:nvSpPr>
              <p:cNvPr id="81" name="Alternate Process 80"/>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2" name="Straight Connector 81"/>
              <p:cNvCxnSpPr/>
              <p:nvPr/>
            </p:nvCxnSpPr>
            <p:spPr>
              <a:xfrm>
                <a:off x="3184503" y="280638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753221" y="2801763"/>
                <a:ext cx="0" cy="324542"/>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nvGrpSpPr>
            <p:cNvPr id="84" name="Group 83"/>
            <p:cNvGrpSpPr/>
            <p:nvPr/>
          </p:nvGrpSpPr>
          <p:grpSpPr>
            <a:xfrm rot="18051999">
              <a:off x="6016535" y="3674499"/>
              <a:ext cx="850154" cy="210641"/>
              <a:chOff x="2344694" y="2801763"/>
              <a:chExt cx="1268912" cy="329165"/>
            </a:xfrm>
          </p:grpSpPr>
          <p:sp>
            <p:nvSpPr>
              <p:cNvPr id="85" name="Alternate Process 84"/>
              <p:cNvSpPr/>
              <p:nvPr/>
            </p:nvSpPr>
            <p:spPr>
              <a:xfrm>
                <a:off x="2344694" y="2806060"/>
                <a:ext cx="1268912" cy="324539"/>
              </a:xfrm>
              <a:prstGeom prst="flowChartAlternateProcess">
                <a:avLst/>
              </a:prstGeom>
              <a:ln w="28575" cmpd="sng">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6" name="Straight Connector 85"/>
              <p:cNvCxnSpPr/>
              <p:nvPr/>
            </p:nvCxnSpPr>
            <p:spPr>
              <a:xfrm>
                <a:off x="3184503" y="2806389"/>
                <a:ext cx="0" cy="324539"/>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753221" y="2801763"/>
                <a:ext cx="0" cy="324542"/>
              </a:xfrm>
              <a:prstGeom prst="line">
                <a:avLst/>
              </a:prstGeom>
              <a:ln w="28575" cmpd="sng">
                <a:solidFill>
                  <a:schemeClr val="accent6">
                    <a:lumMod val="75000"/>
                  </a:schemeClr>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0151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42"/>
                                        </p:tgtEl>
                                        <p:attrNameLst>
                                          <p:attrName>style.visibility</p:attrName>
                                        </p:attrNameLst>
                                      </p:cBhvr>
                                      <p:to>
                                        <p:strVal val="visible"/>
                                      </p:to>
                                    </p:set>
                                    <p:animEffect transition="in" filter="dissolve">
                                      <p:cBhvr>
                                        <p:cTn id="11" dur="500"/>
                                        <p:tgtEl>
                                          <p:spTgt spid="242"/>
                                        </p:tgtEl>
                                      </p:cBhvr>
                                    </p:animEffect>
                                  </p:childTnLst>
                                </p:cTn>
                              </p:par>
                            </p:childTnLst>
                          </p:cTn>
                        </p:par>
                        <p:par>
                          <p:cTn id="12" fill="hold">
                            <p:stCondLst>
                              <p:cond delay="500"/>
                            </p:stCondLst>
                            <p:childTnLst>
                              <p:par>
                                <p:cTn id="13" presetID="9" presetClass="exit" presetSubtype="0" fill="hold"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a:t>Flink</a:t>
            </a:r>
            <a:r>
              <a:rPr kumimoji="1" lang="zh-CN" altLang="en-US" dirty="0"/>
              <a:t> </a:t>
            </a:r>
            <a:r>
              <a:rPr kumimoji="1" lang="en-US" altLang="zh-CN" dirty="0"/>
              <a:t>-</a:t>
            </a:r>
            <a:r>
              <a:rPr kumimoji="1" lang="zh-CN" altLang="en-US" dirty="0"/>
              <a:t> </a:t>
            </a:r>
            <a:r>
              <a:rPr kumimoji="1" lang="en-US" altLang="zh-CN" dirty="0"/>
              <a:t>Per-event</a:t>
            </a:r>
            <a:r>
              <a:rPr kumimoji="1" lang="zh-CN" altLang="en-US" dirty="0"/>
              <a:t> </a:t>
            </a:r>
            <a:r>
              <a:rPr kumimoji="1" lang="en-US" altLang="zh-CN" dirty="0"/>
              <a:t>processing</a:t>
            </a:r>
            <a:r>
              <a:rPr kumimoji="1" lang="zh-CN" altLang="en-US" dirty="0"/>
              <a:t> </a:t>
            </a:r>
            <a:r>
              <a:rPr kumimoji="1" lang="en-US" altLang="zh-CN" dirty="0"/>
              <a:t>with</a:t>
            </a:r>
            <a:r>
              <a:rPr kumimoji="1" lang="zh-CN" altLang="en-US" dirty="0"/>
              <a:t> </a:t>
            </a:r>
            <a:r>
              <a:rPr kumimoji="1" lang="en-US" altLang="zh-CN" dirty="0"/>
              <a:t>exactly-once</a:t>
            </a:r>
            <a:r>
              <a:rPr kumimoji="1" lang="zh-CN" altLang="en-US" dirty="0"/>
              <a:t> </a:t>
            </a:r>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430167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FB74C-E3C6-7F40-8EFD-1A8D5C09326F}"/>
              </a:ext>
            </a:extLst>
          </p:cNvPr>
          <p:cNvSpPr>
            <a:spLocks noGrp="1"/>
          </p:cNvSpPr>
          <p:nvPr>
            <p:ph type="title"/>
          </p:nvPr>
        </p:nvSpPr>
        <p:spPr/>
        <p:txBody>
          <a:bodyPr/>
          <a:lstStyle/>
          <a:p>
            <a:r>
              <a:rPr kumimoji="1" lang="en-US" altLang="zh-CN" dirty="0" err="1"/>
              <a:t>Flink</a:t>
            </a:r>
            <a:r>
              <a:rPr kumimoji="1" lang="en-US" altLang="zh-CN" dirty="0"/>
              <a:t> Architecture</a:t>
            </a:r>
            <a:endParaRPr kumimoji="1" lang="zh-CN" altLang="en-US" dirty="0"/>
          </a:p>
        </p:txBody>
      </p:sp>
      <p:pic>
        <p:nvPicPr>
          <p:cNvPr id="6146" name="Picture 2">
            <a:extLst>
              <a:ext uri="{FF2B5EF4-FFF2-40B4-BE49-F238E27FC236}">
                <a16:creationId xmlns:a16="http://schemas.microsoft.com/office/drawing/2014/main" id="{AE4BCD2B-3607-A242-929C-B83C4798EA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3" t="3090" r="1899" b="2205"/>
          <a:stretch/>
        </p:blipFill>
        <p:spPr bwMode="auto">
          <a:xfrm>
            <a:off x="133108" y="1162995"/>
            <a:ext cx="8877784" cy="492528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1097BB5-389E-074D-84B6-CD9F4D2086A9}"/>
              </a:ext>
            </a:extLst>
          </p:cNvPr>
          <p:cNvSpPr/>
          <p:nvPr/>
        </p:nvSpPr>
        <p:spPr>
          <a:xfrm>
            <a:off x="373283" y="6088284"/>
            <a:ext cx="8397433" cy="646331"/>
          </a:xfrm>
          <a:prstGeom prst="rect">
            <a:avLst/>
          </a:prstGeom>
        </p:spPr>
        <p:txBody>
          <a:bodyPr wrap="square">
            <a:spAutoFit/>
          </a:bodyPr>
          <a:lstStyle/>
          <a:p>
            <a:r>
              <a:rPr lang="zh-CN" altLang="en-US" dirty="0"/>
              <a:t>https://subscription.packtpub.com/book/big_data_and_business_intelligence/9781786466228/1/ch01lvl1sec8/architecture</a:t>
            </a:r>
          </a:p>
        </p:txBody>
      </p:sp>
    </p:spTree>
    <p:extLst>
      <p:ext uri="{BB962C8B-B14F-4D97-AF65-F5344CB8AC3E}">
        <p14:creationId xmlns:p14="http://schemas.microsoft.com/office/powerpoint/2010/main" val="25574862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24788-AE50-4A42-ABBC-9D6120A9FCA3}"/>
              </a:ext>
            </a:extLst>
          </p:cNvPr>
          <p:cNvSpPr>
            <a:spLocks noGrp="1"/>
          </p:cNvSpPr>
          <p:nvPr>
            <p:ph type="title"/>
          </p:nvPr>
        </p:nvSpPr>
        <p:spPr/>
        <p:txBody>
          <a:bodyPr/>
          <a:lstStyle/>
          <a:p>
            <a:r>
              <a:rPr kumimoji="1" lang="en-US" altLang="zh-CN" dirty="0"/>
              <a:t>Local State in </a:t>
            </a:r>
            <a:r>
              <a:rPr kumimoji="1" lang="en-US" altLang="zh-CN" dirty="0" err="1"/>
              <a:t>Flink</a:t>
            </a:r>
            <a:endParaRPr kumimoji="1" lang="zh-CN" altLang="en-US" dirty="0"/>
          </a:p>
        </p:txBody>
      </p:sp>
      <p:pic>
        <p:nvPicPr>
          <p:cNvPr id="10242" name="Picture 2">
            <a:extLst>
              <a:ext uri="{FF2B5EF4-FFF2-40B4-BE49-F238E27FC236}">
                <a16:creationId xmlns:a16="http://schemas.microsoft.com/office/drawing/2014/main" id="{CAB53199-89C6-4445-B80C-A4D9D793B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21272"/>
            <a:ext cx="9144000" cy="206851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1B82B02-3FDE-4649-914B-D6F971B9A715}"/>
              </a:ext>
            </a:extLst>
          </p:cNvPr>
          <p:cNvSpPr txBox="1"/>
          <p:nvPr/>
        </p:nvSpPr>
        <p:spPr>
          <a:xfrm>
            <a:off x="104172" y="5693419"/>
            <a:ext cx="8582627" cy="400110"/>
          </a:xfrm>
          <a:prstGeom prst="rect">
            <a:avLst/>
          </a:prstGeom>
          <a:noFill/>
        </p:spPr>
        <p:txBody>
          <a:bodyPr wrap="square" rtlCol="0">
            <a:spAutoFit/>
          </a:bodyPr>
          <a:lstStyle/>
          <a:p>
            <a:r>
              <a:rPr kumimoji="1" lang="en-US" altLang="zh-CN" sz="2000" dirty="0"/>
              <a:t>KVs such as </a:t>
            </a:r>
            <a:r>
              <a:rPr kumimoji="1" lang="en-US" altLang="zh-CN" sz="2000" dirty="0" err="1"/>
              <a:t>RocksDB</a:t>
            </a:r>
            <a:r>
              <a:rPr kumimoji="1" lang="en-US" altLang="zh-CN" sz="2000" dirty="0"/>
              <a:t> are typically used for local state </a:t>
            </a:r>
            <a:endParaRPr kumimoji="1" lang="zh-CN" altLang="en-US" sz="2000" dirty="0"/>
          </a:p>
        </p:txBody>
      </p:sp>
    </p:spTree>
    <p:extLst>
      <p:ext uri="{BB962C8B-B14F-4D97-AF65-F5344CB8AC3E}">
        <p14:creationId xmlns:p14="http://schemas.microsoft.com/office/powerpoint/2010/main" val="37152023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3D405-58E3-5D46-9173-1332A5813350}"/>
              </a:ext>
            </a:extLst>
          </p:cNvPr>
          <p:cNvSpPr>
            <a:spLocks noGrp="1"/>
          </p:cNvSpPr>
          <p:nvPr>
            <p:ph type="title"/>
          </p:nvPr>
        </p:nvSpPr>
        <p:spPr/>
        <p:txBody>
          <a:bodyPr/>
          <a:lstStyle/>
          <a:p>
            <a:r>
              <a:rPr kumimoji="1" lang="en-US" altLang="zh-CN" dirty="0" err="1"/>
              <a:t>Flink</a:t>
            </a:r>
            <a:r>
              <a:rPr kumimoji="1" lang="en-US" altLang="zh-CN" dirty="0"/>
              <a:t> interfaces</a:t>
            </a:r>
            <a:endParaRPr kumimoji="1" lang="zh-CN" altLang="en-US" dirty="0"/>
          </a:p>
        </p:txBody>
      </p:sp>
      <p:pic>
        <p:nvPicPr>
          <p:cNvPr id="2050" name="Picture 2">
            <a:extLst>
              <a:ext uri="{FF2B5EF4-FFF2-40B4-BE49-F238E27FC236}">
                <a16:creationId xmlns:a16="http://schemas.microsoft.com/office/drawing/2014/main" id="{4FFC94BC-256D-D64A-99B4-DA9DF322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19900"/>
            <a:ext cx="9144000" cy="312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8992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846D8-F08A-C445-8B1C-3111E4F8D262}"/>
              </a:ext>
            </a:extLst>
          </p:cNvPr>
          <p:cNvSpPr>
            <a:spLocks noGrp="1"/>
          </p:cNvSpPr>
          <p:nvPr>
            <p:ph type="title"/>
          </p:nvPr>
        </p:nvSpPr>
        <p:spPr/>
        <p:txBody>
          <a:bodyPr/>
          <a:lstStyle/>
          <a:p>
            <a:r>
              <a:rPr kumimoji="1" lang="en-US" altLang="zh-CN" dirty="0"/>
              <a:t>Stateful function examples</a:t>
            </a:r>
            <a:endParaRPr kumimoji="1" lang="zh-CN" altLang="en-US" dirty="0"/>
          </a:p>
        </p:txBody>
      </p:sp>
      <p:pic>
        <p:nvPicPr>
          <p:cNvPr id="4" name="图片 3">
            <a:extLst>
              <a:ext uri="{FF2B5EF4-FFF2-40B4-BE49-F238E27FC236}">
                <a16:creationId xmlns:a16="http://schemas.microsoft.com/office/drawing/2014/main" id="{9E305669-79AE-6D49-8207-62B8A9E8DE02}"/>
              </a:ext>
            </a:extLst>
          </p:cNvPr>
          <p:cNvPicPr>
            <a:picLocks noChangeAspect="1"/>
          </p:cNvPicPr>
          <p:nvPr/>
        </p:nvPicPr>
        <p:blipFill>
          <a:blip r:embed="rId2"/>
          <a:stretch>
            <a:fillRect/>
          </a:stretch>
        </p:blipFill>
        <p:spPr>
          <a:xfrm>
            <a:off x="0" y="1382606"/>
            <a:ext cx="9144000" cy="5475394"/>
          </a:xfrm>
          <a:prstGeom prst="rect">
            <a:avLst/>
          </a:prstGeom>
        </p:spPr>
      </p:pic>
    </p:spTree>
    <p:extLst>
      <p:ext uri="{BB962C8B-B14F-4D97-AF65-F5344CB8AC3E}">
        <p14:creationId xmlns:p14="http://schemas.microsoft.com/office/powerpoint/2010/main" val="7521988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2CA8C-E3E2-1047-90A3-9963CB882767}"/>
              </a:ext>
            </a:extLst>
          </p:cNvPr>
          <p:cNvSpPr>
            <a:spLocks noGrp="1"/>
          </p:cNvSpPr>
          <p:nvPr>
            <p:ph type="title"/>
          </p:nvPr>
        </p:nvSpPr>
        <p:spPr/>
        <p:txBody>
          <a:bodyPr>
            <a:normAutofit fontScale="90000"/>
          </a:bodyPr>
          <a:lstStyle/>
          <a:p>
            <a:r>
              <a:rPr lang="en" altLang="zh-CN" dirty="0"/>
              <a:t>A Runtime built for Serverless Architectures</a:t>
            </a:r>
            <a:endParaRPr kumimoji="1" lang="zh-CN" altLang="en-US" dirty="0"/>
          </a:p>
        </p:txBody>
      </p:sp>
      <p:pic>
        <p:nvPicPr>
          <p:cNvPr id="1026" name="Picture 2">
            <a:extLst>
              <a:ext uri="{FF2B5EF4-FFF2-40B4-BE49-F238E27FC236}">
                <a16:creationId xmlns:a16="http://schemas.microsoft.com/office/drawing/2014/main" id="{92D1F2C4-1E7A-B346-A44B-3FB3AA86B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7337"/>
            <a:ext cx="9144000" cy="530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60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38B0A-7DF5-094D-ACC1-35ACF77F373F}"/>
              </a:ext>
            </a:extLst>
          </p:cNvPr>
          <p:cNvSpPr>
            <a:spLocks noGrp="1"/>
          </p:cNvSpPr>
          <p:nvPr>
            <p:ph type="title"/>
          </p:nvPr>
        </p:nvSpPr>
        <p:spPr/>
        <p:txBody>
          <a:bodyPr/>
          <a:lstStyle/>
          <a:p>
            <a:r>
              <a:rPr kumimoji="1" lang="en-US" altLang="zh-CN" dirty="0"/>
              <a:t>A </a:t>
            </a:r>
            <a:r>
              <a:rPr kumimoji="1" lang="en-US" altLang="zh-CN" dirty="0" err="1"/>
              <a:t>Flink</a:t>
            </a:r>
            <a:r>
              <a:rPr kumimoji="1" lang="en-US" altLang="zh-CN" dirty="0"/>
              <a:t> DataStream Example</a:t>
            </a:r>
            <a:endParaRPr kumimoji="1" lang="zh-CN" altLang="en-US" dirty="0"/>
          </a:p>
        </p:txBody>
      </p:sp>
      <p:pic>
        <p:nvPicPr>
          <p:cNvPr id="8" name="图片 7">
            <a:extLst>
              <a:ext uri="{FF2B5EF4-FFF2-40B4-BE49-F238E27FC236}">
                <a16:creationId xmlns:a16="http://schemas.microsoft.com/office/drawing/2014/main" id="{55D4BEBC-C558-5740-8C67-E4636030FEFB}"/>
              </a:ext>
            </a:extLst>
          </p:cNvPr>
          <p:cNvPicPr>
            <a:picLocks noChangeAspect="1"/>
          </p:cNvPicPr>
          <p:nvPr/>
        </p:nvPicPr>
        <p:blipFill>
          <a:blip r:embed="rId3"/>
          <a:stretch>
            <a:fillRect/>
          </a:stretch>
        </p:blipFill>
        <p:spPr>
          <a:xfrm>
            <a:off x="0" y="2254028"/>
            <a:ext cx="9144000" cy="4603972"/>
          </a:xfrm>
          <a:prstGeom prst="rect">
            <a:avLst/>
          </a:prstGeom>
        </p:spPr>
      </p:pic>
    </p:spTree>
    <p:extLst>
      <p:ext uri="{BB962C8B-B14F-4D97-AF65-F5344CB8AC3E}">
        <p14:creationId xmlns:p14="http://schemas.microsoft.com/office/powerpoint/2010/main" val="7736226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BF31B-0AB4-AF43-8100-413327BCC5AA}"/>
              </a:ext>
            </a:extLst>
          </p:cNvPr>
          <p:cNvSpPr>
            <a:spLocks noGrp="1"/>
          </p:cNvSpPr>
          <p:nvPr>
            <p:ph type="title"/>
          </p:nvPr>
        </p:nvSpPr>
        <p:spPr/>
        <p:txBody>
          <a:bodyPr/>
          <a:lstStyle/>
          <a:p>
            <a:r>
              <a:rPr kumimoji="1" lang="en-US" altLang="zh-CN" dirty="0" err="1"/>
              <a:t>Flink</a:t>
            </a:r>
            <a:r>
              <a:rPr kumimoji="1" lang="en-US" altLang="zh-CN" dirty="0"/>
              <a:t> SQL interfaces</a:t>
            </a:r>
            <a:endParaRPr kumimoji="1" lang="zh-CN" altLang="en-US" dirty="0"/>
          </a:p>
        </p:txBody>
      </p:sp>
      <p:pic>
        <p:nvPicPr>
          <p:cNvPr id="3" name="图片 2">
            <a:extLst>
              <a:ext uri="{FF2B5EF4-FFF2-40B4-BE49-F238E27FC236}">
                <a16:creationId xmlns:a16="http://schemas.microsoft.com/office/drawing/2014/main" id="{C60518A9-03B4-244A-972C-BCC26BB1F88E}"/>
              </a:ext>
            </a:extLst>
          </p:cNvPr>
          <p:cNvPicPr>
            <a:picLocks noChangeAspect="1"/>
          </p:cNvPicPr>
          <p:nvPr/>
        </p:nvPicPr>
        <p:blipFill>
          <a:blip r:embed="rId2"/>
          <a:stretch>
            <a:fillRect/>
          </a:stretch>
        </p:blipFill>
        <p:spPr>
          <a:xfrm>
            <a:off x="0" y="2801470"/>
            <a:ext cx="9144000" cy="1255059"/>
          </a:xfrm>
          <a:prstGeom prst="rect">
            <a:avLst/>
          </a:prstGeom>
        </p:spPr>
      </p:pic>
    </p:spTree>
    <p:extLst>
      <p:ext uri="{BB962C8B-B14F-4D97-AF65-F5344CB8AC3E}">
        <p14:creationId xmlns:p14="http://schemas.microsoft.com/office/powerpoint/2010/main" val="4070921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Stream</a:t>
            </a:r>
            <a:r>
              <a:rPr kumimoji="1" lang="zh-CN" altLang="en-US" dirty="0"/>
              <a:t> </a:t>
            </a:r>
            <a:r>
              <a:rPr kumimoji="1" lang="en-US" altLang="zh-CN" dirty="0"/>
              <a:t>Processing</a:t>
            </a:r>
            <a:endParaRPr kumimoji="1" lang="zh-CN" altLang="en-US" dirty="0"/>
          </a:p>
        </p:txBody>
      </p:sp>
      <p:sp>
        <p:nvSpPr>
          <p:cNvPr id="3" name="内容占位符 2"/>
          <p:cNvSpPr>
            <a:spLocks noGrp="1"/>
          </p:cNvSpPr>
          <p:nvPr>
            <p:ph idx="1"/>
          </p:nvPr>
        </p:nvSpPr>
        <p:spPr/>
        <p:txBody>
          <a:bodyPr>
            <a:normAutofit/>
          </a:bodyPr>
          <a:lstStyle/>
          <a:p>
            <a:r>
              <a:rPr kumimoji="1" lang="en-US" altLang="zh-CN" i="1" dirty="0"/>
              <a:t>F</a:t>
            </a:r>
            <a:r>
              <a:rPr kumimoji="1" lang="zh-CN" altLang="en-US" i="1" dirty="0"/>
              <a:t>(</a:t>
            </a:r>
            <a:r>
              <a:rPr kumimoji="1" lang="en-US" altLang="zh-CN" i="1" dirty="0"/>
              <a:t>X</a:t>
            </a:r>
            <a:r>
              <a:rPr kumimoji="1" lang="zh-CN" altLang="en-US" i="1" dirty="0"/>
              <a:t> </a:t>
            </a:r>
            <a:r>
              <a:rPr kumimoji="1" lang="en-US" altLang="zh-CN" i="1" dirty="0"/>
              <a:t>+</a:t>
            </a:r>
            <a:r>
              <a:rPr kumimoji="1" lang="zh-CN" altLang="en-US" i="1" dirty="0"/>
              <a:t>Δ</a:t>
            </a:r>
            <a:r>
              <a:rPr kumimoji="1" lang="en-US" altLang="zh-CN" i="1" dirty="0"/>
              <a:t>X</a:t>
            </a:r>
            <a:r>
              <a:rPr kumimoji="1" lang="zh-CN" altLang="en-US" i="1" dirty="0"/>
              <a:t>)</a:t>
            </a:r>
            <a:r>
              <a:rPr kumimoji="1" lang="en-US" altLang="zh-CN" i="1" dirty="0"/>
              <a:t>=</a:t>
            </a:r>
            <a:r>
              <a:rPr kumimoji="1" lang="zh-CN" altLang="en-US" i="1" dirty="0"/>
              <a:t> </a:t>
            </a:r>
            <a:r>
              <a:rPr kumimoji="1" lang="en-US" altLang="zh-CN" i="1" dirty="0"/>
              <a:t>F</a:t>
            </a:r>
            <a:r>
              <a:rPr kumimoji="1" lang="zh-CN" altLang="en-US" i="1" dirty="0"/>
              <a:t>(</a:t>
            </a:r>
            <a:r>
              <a:rPr kumimoji="1" lang="en-US" altLang="zh-CN" i="1" dirty="0"/>
              <a:t>X</a:t>
            </a:r>
            <a:r>
              <a:rPr kumimoji="1" lang="zh-CN" altLang="zh-CN" i="1" dirty="0"/>
              <a:t>)</a:t>
            </a:r>
            <a:r>
              <a:rPr kumimoji="1" lang="zh-CN" altLang="en-US" i="1" dirty="0"/>
              <a:t> </a:t>
            </a:r>
            <a:r>
              <a:rPr kumimoji="1" lang="en-US" altLang="zh-CN" i="1" dirty="0"/>
              <a:t>op</a:t>
            </a:r>
            <a:r>
              <a:rPr kumimoji="1" lang="zh-CN" altLang="en-US" i="1" dirty="0"/>
              <a:t> </a:t>
            </a:r>
            <a:r>
              <a:rPr kumimoji="1" lang="en-US" altLang="zh-CN" i="1" dirty="0"/>
              <a:t>H(</a:t>
            </a:r>
            <a:r>
              <a:rPr kumimoji="1" lang="zh-CN" altLang="en-US" i="1" dirty="0"/>
              <a:t>Δ</a:t>
            </a:r>
            <a:r>
              <a:rPr kumimoji="1" lang="en-US" altLang="zh-CN" i="1" dirty="0"/>
              <a:t>X</a:t>
            </a:r>
            <a:r>
              <a:rPr kumimoji="1" lang="zh-CN" altLang="zh-CN" i="1" dirty="0"/>
              <a:t>)</a:t>
            </a:r>
            <a:endParaRPr kumimoji="1" lang="en-US" altLang="zh-CN" i="1" dirty="0"/>
          </a:p>
          <a:p>
            <a:r>
              <a:rPr kumimoji="1" lang="en-US" altLang="zh-CN" dirty="0"/>
              <a:t>When</a:t>
            </a:r>
            <a:r>
              <a:rPr kumimoji="1" lang="zh-CN" altLang="zh-CN" dirty="0"/>
              <a:t> </a:t>
            </a:r>
            <a:r>
              <a:rPr kumimoji="1" lang="en-US" altLang="zh-CN" dirty="0"/>
              <a:t>we</a:t>
            </a:r>
            <a:r>
              <a:rPr kumimoji="1" lang="zh-CN" altLang="en-US" dirty="0"/>
              <a:t> </a:t>
            </a:r>
            <a:r>
              <a:rPr kumimoji="1" lang="en-US" altLang="zh-CN" dirty="0"/>
              <a:t>calculate</a:t>
            </a:r>
            <a:r>
              <a:rPr kumimoji="1" lang="zh-CN" altLang="en-US" dirty="0"/>
              <a:t> </a:t>
            </a:r>
            <a:r>
              <a:rPr kumimoji="1" lang="en-US" altLang="zh-CN" i="1" dirty="0"/>
              <a:t>F</a:t>
            </a:r>
            <a:r>
              <a:rPr kumimoji="1" lang="zh-CN" altLang="en-US" i="1" dirty="0"/>
              <a:t>(</a:t>
            </a:r>
            <a:r>
              <a:rPr kumimoji="1" lang="en-US" altLang="zh-CN" i="1" dirty="0"/>
              <a:t>X</a:t>
            </a:r>
            <a:r>
              <a:rPr kumimoji="1" lang="zh-CN" altLang="en-US" i="1" dirty="0"/>
              <a:t> </a:t>
            </a:r>
            <a:r>
              <a:rPr kumimoji="1" lang="en-US" altLang="zh-CN" i="1" dirty="0"/>
              <a:t>+</a:t>
            </a:r>
            <a:r>
              <a:rPr kumimoji="1" lang="zh-CN" altLang="en-US" i="1" dirty="0"/>
              <a:t>Δ</a:t>
            </a:r>
            <a:r>
              <a:rPr kumimoji="1" lang="en-US" altLang="zh-CN" i="1" dirty="0"/>
              <a:t>X</a:t>
            </a:r>
            <a:r>
              <a:rPr kumimoji="1" lang="zh-CN" altLang="en-US" i="1" dirty="0"/>
              <a:t>)</a:t>
            </a:r>
            <a:r>
              <a:rPr kumimoji="1" lang="en-US" altLang="zh-CN" i="1" dirty="0"/>
              <a:t>	,</a:t>
            </a:r>
            <a:r>
              <a:rPr kumimoji="1" lang="zh-CN" altLang="en-US" i="1" dirty="0"/>
              <a:t> </a:t>
            </a:r>
            <a:r>
              <a:rPr kumimoji="1" lang="en-US" altLang="zh-CN" i="1" dirty="0"/>
              <a:t>we</a:t>
            </a:r>
            <a:r>
              <a:rPr kumimoji="1" lang="zh-CN" altLang="en-US" i="1" dirty="0"/>
              <a:t> </a:t>
            </a:r>
            <a:r>
              <a:rPr kumimoji="1" lang="en-US" altLang="zh-CN" i="1" dirty="0"/>
              <a:t>don</a:t>
            </a:r>
            <a:r>
              <a:rPr kumimoji="1" lang="fr-FR" altLang="zh-CN" i="1" dirty="0"/>
              <a:t>’</a:t>
            </a:r>
            <a:r>
              <a:rPr kumimoji="1" lang="en-US" altLang="zh-CN" i="1" dirty="0"/>
              <a:t>t</a:t>
            </a:r>
            <a:r>
              <a:rPr kumimoji="1" lang="zh-CN" altLang="en-US" i="1" dirty="0"/>
              <a:t> </a:t>
            </a:r>
            <a:r>
              <a:rPr kumimoji="1" lang="en-US" altLang="zh-CN" i="1" dirty="0"/>
              <a:t>need</a:t>
            </a:r>
            <a:r>
              <a:rPr kumimoji="1" lang="zh-CN" altLang="en-US" i="1" dirty="0"/>
              <a:t> </a:t>
            </a:r>
            <a:r>
              <a:rPr kumimoji="1" lang="en-US" altLang="zh-CN" i="1" dirty="0"/>
              <a:t>to</a:t>
            </a:r>
            <a:r>
              <a:rPr kumimoji="1" lang="zh-CN" altLang="en-US" i="1" dirty="0"/>
              <a:t> </a:t>
            </a:r>
            <a:r>
              <a:rPr kumimoji="1" lang="en-US" altLang="zh-CN" i="1" dirty="0"/>
              <a:t>use</a:t>
            </a:r>
            <a:r>
              <a:rPr kumimoji="1" lang="zh-CN" altLang="en-US" i="1" dirty="0"/>
              <a:t> </a:t>
            </a:r>
            <a:r>
              <a:rPr kumimoji="1" lang="en-US" altLang="zh-CN" i="1" dirty="0">
                <a:solidFill>
                  <a:srgbClr val="FF0000"/>
                </a:solidFill>
              </a:rPr>
              <a:t>X</a:t>
            </a:r>
            <a:r>
              <a:rPr kumimoji="1" lang="zh-CN" altLang="en-US" i="1" dirty="0">
                <a:solidFill>
                  <a:srgbClr val="FF0000"/>
                </a:solidFill>
              </a:rPr>
              <a:t> </a:t>
            </a:r>
            <a:r>
              <a:rPr kumimoji="1" lang="en-US" altLang="zh-CN" i="1" dirty="0">
                <a:solidFill>
                  <a:srgbClr val="FF0000"/>
                </a:solidFill>
              </a:rPr>
              <a:t>+</a:t>
            </a:r>
            <a:r>
              <a:rPr kumimoji="1" lang="zh-CN" altLang="en-US" i="1" dirty="0">
                <a:solidFill>
                  <a:srgbClr val="FF0000"/>
                </a:solidFill>
              </a:rPr>
              <a:t>Δ</a:t>
            </a:r>
            <a:r>
              <a:rPr kumimoji="1" lang="en-US" altLang="zh-CN" i="1" dirty="0">
                <a:solidFill>
                  <a:srgbClr val="FF0000"/>
                </a:solidFill>
              </a:rPr>
              <a:t>X</a:t>
            </a:r>
            <a:r>
              <a:rPr kumimoji="1" lang="zh-CN" altLang="en-US" dirty="0"/>
              <a:t>，</a:t>
            </a:r>
            <a:r>
              <a:rPr kumimoji="1" lang="en-US" altLang="zh-CN" dirty="0"/>
              <a:t>instead</a:t>
            </a:r>
            <a:r>
              <a:rPr kumimoji="1" lang="zh-CN" altLang="en-US" dirty="0"/>
              <a:t> </a:t>
            </a:r>
            <a:r>
              <a:rPr kumimoji="1" lang="en-US" altLang="zh-CN" dirty="0"/>
              <a:t>we</a:t>
            </a:r>
            <a:r>
              <a:rPr kumimoji="1" lang="zh-CN" altLang="en-US" dirty="0"/>
              <a:t> </a:t>
            </a:r>
            <a:r>
              <a:rPr kumimoji="1" lang="en-US" altLang="zh-CN" dirty="0"/>
              <a:t>only</a:t>
            </a:r>
            <a:r>
              <a:rPr kumimoji="1" lang="zh-CN" altLang="en-US" dirty="0"/>
              <a:t> </a:t>
            </a:r>
            <a:r>
              <a:rPr kumimoji="1" lang="en-US" altLang="zh-CN" dirty="0"/>
              <a:t>need</a:t>
            </a:r>
            <a:r>
              <a:rPr kumimoji="1" lang="zh-CN" altLang="en-US" dirty="0"/>
              <a:t> </a:t>
            </a:r>
            <a:r>
              <a:rPr kumimoji="1" lang="en-US" altLang="zh-CN" dirty="0"/>
              <a:t>F(X)</a:t>
            </a:r>
            <a:r>
              <a:rPr kumimoji="1" lang="zh-CN" altLang="en-US" dirty="0"/>
              <a:t> </a:t>
            </a:r>
            <a:r>
              <a:rPr kumimoji="1" lang="en-US" altLang="zh-CN" dirty="0"/>
              <a:t>and</a:t>
            </a:r>
            <a:r>
              <a:rPr kumimoji="1" lang="zh-CN" altLang="en-US" dirty="0"/>
              <a:t> </a:t>
            </a:r>
            <a:r>
              <a:rPr kumimoji="1" lang="zh-CN" altLang="en-US" i="1" dirty="0">
                <a:solidFill>
                  <a:srgbClr val="FF0000"/>
                </a:solidFill>
              </a:rPr>
              <a:t>Δ</a:t>
            </a:r>
            <a:r>
              <a:rPr kumimoji="1" lang="en-US" altLang="zh-CN" i="1" dirty="0">
                <a:solidFill>
                  <a:srgbClr val="FF0000"/>
                </a:solidFill>
              </a:rPr>
              <a:t>X</a:t>
            </a:r>
            <a:endParaRPr kumimoji="1" lang="en-US" altLang="zh-CN" dirty="0"/>
          </a:p>
          <a:p>
            <a:r>
              <a:rPr kumimoji="1" lang="en-US" altLang="zh-CN" dirty="0"/>
              <a:t>We</a:t>
            </a:r>
            <a:r>
              <a:rPr kumimoji="1" lang="zh-CN" altLang="en-US" dirty="0"/>
              <a:t> </a:t>
            </a:r>
            <a:r>
              <a:rPr kumimoji="1" lang="en-US" altLang="zh-CN" dirty="0"/>
              <a:t>call</a:t>
            </a:r>
            <a:r>
              <a:rPr kumimoji="1" lang="zh-CN" altLang="en-US" dirty="0"/>
              <a:t> </a:t>
            </a:r>
            <a:r>
              <a:rPr kumimoji="1" lang="en-US" altLang="zh-CN" dirty="0"/>
              <a:t>this</a:t>
            </a:r>
            <a:r>
              <a:rPr kumimoji="1" lang="zh-CN" altLang="en-US" dirty="0"/>
              <a:t> </a:t>
            </a:r>
            <a:r>
              <a:rPr kumimoji="1" lang="en-US" altLang="zh-CN" dirty="0"/>
              <a:t>computing</a:t>
            </a:r>
            <a:r>
              <a:rPr kumimoji="1" lang="zh-CN" altLang="en-US" dirty="0"/>
              <a:t> </a:t>
            </a:r>
            <a:r>
              <a:rPr kumimoji="1" lang="en-US" altLang="zh-CN" dirty="0"/>
              <a:t>paradigm</a:t>
            </a:r>
            <a:r>
              <a:rPr kumimoji="1" lang="zh-CN" altLang="en-US" dirty="0"/>
              <a:t> </a:t>
            </a:r>
            <a:r>
              <a:rPr kumimoji="1" lang="en-US" altLang="zh-CN" dirty="0">
                <a:solidFill>
                  <a:srgbClr val="FF0000"/>
                </a:solidFill>
              </a:rPr>
              <a:t>Stream</a:t>
            </a:r>
            <a:r>
              <a:rPr kumimoji="1" lang="zh-CN" altLang="en-US" dirty="0">
                <a:solidFill>
                  <a:srgbClr val="FF0000"/>
                </a:solidFill>
              </a:rPr>
              <a:t> </a:t>
            </a:r>
            <a:r>
              <a:rPr kumimoji="1" lang="en-US" altLang="zh-CN" dirty="0">
                <a:solidFill>
                  <a:srgbClr val="FF0000"/>
                </a:solidFill>
              </a:rPr>
              <a:t>Processing</a:t>
            </a:r>
          </a:p>
        </p:txBody>
      </p:sp>
    </p:spTree>
    <p:extLst>
      <p:ext uri="{BB962C8B-B14F-4D97-AF65-F5344CB8AC3E}">
        <p14:creationId xmlns:p14="http://schemas.microsoft.com/office/powerpoint/2010/main" val="1942035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1A187-E42A-8347-A273-4AFECAF2D10C}"/>
              </a:ext>
            </a:extLst>
          </p:cNvPr>
          <p:cNvSpPr>
            <a:spLocks noGrp="1"/>
          </p:cNvSpPr>
          <p:nvPr>
            <p:ph type="title"/>
          </p:nvPr>
        </p:nvSpPr>
        <p:spPr/>
        <p:txBody>
          <a:bodyPr/>
          <a:lstStyle/>
          <a:p>
            <a:r>
              <a:rPr kumimoji="1" lang="en-US" altLang="zh-CN" dirty="0"/>
              <a:t>Different time in stream computing</a:t>
            </a:r>
            <a:endParaRPr kumimoji="1" lang="zh-CN" altLang="en-US" dirty="0"/>
          </a:p>
        </p:txBody>
      </p:sp>
      <p:pic>
        <p:nvPicPr>
          <p:cNvPr id="4" name="图片 3">
            <a:extLst>
              <a:ext uri="{FF2B5EF4-FFF2-40B4-BE49-F238E27FC236}">
                <a16:creationId xmlns:a16="http://schemas.microsoft.com/office/drawing/2014/main" id="{0ADAF2DD-12EF-5649-A364-39D7483DA42C}"/>
              </a:ext>
            </a:extLst>
          </p:cNvPr>
          <p:cNvPicPr>
            <a:picLocks noChangeAspect="1"/>
          </p:cNvPicPr>
          <p:nvPr/>
        </p:nvPicPr>
        <p:blipFill>
          <a:blip r:embed="rId2"/>
          <a:stretch>
            <a:fillRect/>
          </a:stretch>
        </p:blipFill>
        <p:spPr>
          <a:xfrm>
            <a:off x="0" y="1417638"/>
            <a:ext cx="9144000" cy="4774853"/>
          </a:xfrm>
          <a:prstGeom prst="rect">
            <a:avLst/>
          </a:prstGeom>
        </p:spPr>
      </p:pic>
    </p:spTree>
    <p:extLst>
      <p:ext uri="{BB962C8B-B14F-4D97-AF65-F5344CB8AC3E}">
        <p14:creationId xmlns:p14="http://schemas.microsoft.com/office/powerpoint/2010/main" val="18129785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A812A-104D-174D-956C-CAB4EFE5E9F4}"/>
              </a:ext>
            </a:extLst>
          </p:cNvPr>
          <p:cNvSpPr>
            <a:spLocks noGrp="1"/>
          </p:cNvSpPr>
          <p:nvPr>
            <p:ph type="title"/>
          </p:nvPr>
        </p:nvSpPr>
        <p:spPr/>
        <p:txBody>
          <a:bodyPr/>
          <a:lstStyle/>
          <a:p>
            <a:r>
              <a:rPr kumimoji="1" lang="en-US" altLang="zh-CN" dirty="0"/>
              <a:t>Different time windows</a:t>
            </a:r>
            <a:endParaRPr kumimoji="1" lang="zh-CN" altLang="en-US" dirty="0"/>
          </a:p>
        </p:txBody>
      </p:sp>
      <p:pic>
        <p:nvPicPr>
          <p:cNvPr id="4" name="图片 3">
            <a:extLst>
              <a:ext uri="{FF2B5EF4-FFF2-40B4-BE49-F238E27FC236}">
                <a16:creationId xmlns:a16="http://schemas.microsoft.com/office/drawing/2014/main" id="{998D77EC-7F89-0643-9E74-AEF329EF33F0}"/>
              </a:ext>
            </a:extLst>
          </p:cNvPr>
          <p:cNvPicPr>
            <a:picLocks noChangeAspect="1"/>
          </p:cNvPicPr>
          <p:nvPr/>
        </p:nvPicPr>
        <p:blipFill>
          <a:blip r:embed="rId2"/>
          <a:stretch>
            <a:fillRect/>
          </a:stretch>
        </p:blipFill>
        <p:spPr>
          <a:xfrm>
            <a:off x="0" y="1590323"/>
            <a:ext cx="9144000" cy="4047744"/>
          </a:xfrm>
          <a:prstGeom prst="rect">
            <a:avLst/>
          </a:prstGeom>
        </p:spPr>
      </p:pic>
    </p:spTree>
    <p:extLst>
      <p:ext uri="{BB962C8B-B14F-4D97-AF65-F5344CB8AC3E}">
        <p14:creationId xmlns:p14="http://schemas.microsoft.com/office/powerpoint/2010/main" val="27554762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55E23B90-5941-B346-A797-58A0442AFC4F}"/>
              </a:ext>
            </a:extLst>
          </p:cNvPr>
          <p:cNvSpPr txBox="1">
            <a:spLocks/>
          </p:cNvSpPr>
          <p:nvPr/>
        </p:nvSpPr>
        <p:spPr>
          <a:xfrm>
            <a:off x="636607" y="455243"/>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dirty="0"/>
              <a:t>Fault tolerance for per-element processing</a:t>
            </a:r>
            <a:endParaRPr kumimoji="1" lang="zh-CN" altLang="en-US" dirty="0"/>
          </a:p>
        </p:txBody>
      </p:sp>
      <p:sp>
        <p:nvSpPr>
          <p:cNvPr id="4" name="内容占位符 2">
            <a:extLst>
              <a:ext uri="{FF2B5EF4-FFF2-40B4-BE49-F238E27FC236}">
                <a16:creationId xmlns:a16="http://schemas.microsoft.com/office/drawing/2014/main" id="{E6126B7D-0659-0B4A-9638-82BCE49DE3B9}"/>
              </a:ext>
            </a:extLst>
          </p:cNvPr>
          <p:cNvSpPr txBox="1">
            <a:spLocks/>
          </p:cNvSpPr>
          <p:nvPr/>
        </p:nvSpPr>
        <p:spPr>
          <a:xfrm>
            <a:off x="179407" y="1598243"/>
            <a:ext cx="8686800" cy="2283368"/>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1" lang="en-US" altLang="zh-CN" dirty="0"/>
          </a:p>
          <a:p>
            <a:r>
              <a:rPr kumimoji="1" lang="en-US" altLang="zh-CN" dirty="0"/>
              <a:t>Checkpoint based fault tolerance</a:t>
            </a:r>
          </a:p>
          <a:p>
            <a:r>
              <a:rPr kumimoji="1" lang="en-US" altLang="zh-CN" dirty="0"/>
              <a:t>Checkpoint consistency? </a:t>
            </a:r>
          </a:p>
          <a:p>
            <a:r>
              <a:rPr kumimoji="1" lang="en-US" altLang="zh-CN" dirty="0"/>
              <a:t>Requirement to input and sink?</a:t>
            </a:r>
            <a:endParaRPr kumimoji="1" lang="zh-CN" altLang="en-US" dirty="0"/>
          </a:p>
        </p:txBody>
      </p:sp>
    </p:spTree>
    <p:extLst>
      <p:ext uri="{BB962C8B-B14F-4D97-AF65-F5344CB8AC3E}">
        <p14:creationId xmlns:p14="http://schemas.microsoft.com/office/powerpoint/2010/main" val="9871997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A8EADC-0AF3-BA48-85AD-28CB943225A6}"/>
              </a:ext>
            </a:extLst>
          </p:cNvPr>
          <p:cNvSpPr>
            <a:spLocks noGrp="1"/>
          </p:cNvSpPr>
          <p:nvPr>
            <p:ph type="title"/>
          </p:nvPr>
        </p:nvSpPr>
        <p:spPr/>
        <p:txBody>
          <a:bodyPr/>
          <a:lstStyle/>
          <a:p>
            <a:r>
              <a:rPr kumimoji="1" lang="en-US" altLang="zh-CN" dirty="0"/>
              <a:t>Checkpoint barrier for consistency</a:t>
            </a:r>
            <a:endParaRPr kumimoji="1" lang="zh-CN" altLang="en-US" dirty="0"/>
          </a:p>
        </p:txBody>
      </p:sp>
      <p:pic>
        <p:nvPicPr>
          <p:cNvPr id="11266" name="Picture 2" descr="Screen Shot 2020 11 19 at 2.33.28 PM">
            <a:extLst>
              <a:ext uri="{FF2B5EF4-FFF2-40B4-BE49-F238E27FC236}">
                <a16:creationId xmlns:a16="http://schemas.microsoft.com/office/drawing/2014/main" id="{BBEB574E-CB9D-3446-ADB2-2C1DE0A9A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01027"/>
            <a:ext cx="9144000" cy="348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1469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normAutofit fontScale="90000"/>
          </a:bodyPr>
          <a:lstStyle/>
          <a:p>
            <a:pPr eaLnBrk="1" hangingPunct="1"/>
            <a:r>
              <a:rPr lang="en-US" altLang="zh-CN" dirty="0">
                <a:latin typeface="Calibri" charset="0"/>
                <a:ea typeface="宋体" charset="0"/>
              </a:rPr>
              <a:t>(Review)When</a:t>
            </a:r>
            <a:r>
              <a:rPr lang="zh-CN" altLang="en-US" dirty="0">
                <a:latin typeface="Calibri" charset="0"/>
                <a:ea typeface="宋体" charset="0"/>
              </a:rPr>
              <a:t> </a:t>
            </a:r>
            <a:r>
              <a:rPr lang="en-US" altLang="zh-CN" dirty="0">
                <a:latin typeface="Calibri" charset="0"/>
                <a:ea typeface="宋体" charset="0"/>
              </a:rPr>
              <a:t>to</a:t>
            </a:r>
            <a:r>
              <a:rPr lang="zh-CN" altLang="en-US" dirty="0">
                <a:latin typeface="Calibri" charset="0"/>
                <a:ea typeface="宋体" charset="0"/>
              </a:rPr>
              <a:t> </a:t>
            </a:r>
            <a:r>
              <a:rPr lang="en-US" altLang="zh-CN" dirty="0">
                <a:latin typeface="Calibri" charset="0"/>
                <a:ea typeface="宋体" charset="0"/>
              </a:rPr>
              <a:t>save</a:t>
            </a:r>
            <a:r>
              <a:rPr lang="zh-CN" altLang="en-US" dirty="0">
                <a:latin typeface="Calibri" charset="0"/>
                <a:ea typeface="宋体" charset="0"/>
              </a:rPr>
              <a:t> </a:t>
            </a:r>
            <a:r>
              <a:rPr lang="en-US" altLang="zh-CN" dirty="0">
                <a:latin typeface="Calibri" charset="0"/>
                <a:ea typeface="宋体" charset="0"/>
              </a:rPr>
              <a:t>checkpoints in MPI</a:t>
            </a:r>
            <a:endParaRPr lang="zh-CN" altLang="en-US" dirty="0">
              <a:latin typeface="Calibri" charset="0"/>
              <a:ea typeface="宋体" charset="0"/>
            </a:endParaRPr>
          </a:p>
        </p:txBody>
      </p:sp>
      <p:sp>
        <p:nvSpPr>
          <p:cNvPr id="14339" name="内容占位符 4"/>
          <p:cNvSpPr>
            <a:spLocks noGrp="1"/>
          </p:cNvSpPr>
          <p:nvPr>
            <p:ph sz="quarter" idx="1"/>
          </p:nvPr>
        </p:nvSpPr>
        <p:spPr>
          <a:xfrm>
            <a:off x="457200" y="1277471"/>
            <a:ext cx="8229600" cy="4525963"/>
          </a:xfrm>
        </p:spPr>
        <p:txBody>
          <a:bodyPr/>
          <a:lstStyle/>
          <a:p>
            <a:pPr eaLnBrk="1" hangingPunct="1"/>
            <a:r>
              <a:rPr lang="en-US" altLang="zh-CN" dirty="0">
                <a:latin typeface="Calibri" charset="0"/>
                <a:ea typeface="宋体" charset="0"/>
              </a:rPr>
              <a:t>Checkpoints</a:t>
            </a:r>
            <a:r>
              <a:rPr lang="zh-CN" altLang="en-US" dirty="0">
                <a:latin typeface="Calibri" charset="0"/>
                <a:ea typeface="宋体" charset="0"/>
              </a:rPr>
              <a:t> </a:t>
            </a:r>
            <a:r>
              <a:rPr lang="en-US" altLang="zh-CN" dirty="0">
                <a:latin typeface="Calibri" charset="0"/>
                <a:ea typeface="宋体" charset="0"/>
              </a:rPr>
              <a:t>can</a:t>
            </a:r>
            <a:r>
              <a:rPr lang="zh-CN" altLang="en-US" dirty="0">
                <a:latin typeface="Calibri" charset="0"/>
                <a:ea typeface="宋体" charset="0"/>
              </a:rPr>
              <a:t> </a:t>
            </a:r>
            <a:r>
              <a:rPr lang="en-US" altLang="zh-CN" dirty="0">
                <a:latin typeface="Calibri" charset="0"/>
                <a:ea typeface="宋体" charset="0"/>
              </a:rPr>
              <a:t>not</a:t>
            </a:r>
            <a:r>
              <a:rPr lang="zh-CN" altLang="en-US" dirty="0">
                <a:latin typeface="Calibri" charset="0"/>
                <a:ea typeface="宋体" charset="0"/>
              </a:rPr>
              <a:t> </a:t>
            </a:r>
            <a:r>
              <a:rPr lang="en-US" altLang="zh-CN" dirty="0">
                <a:latin typeface="Calibri" charset="0"/>
                <a:ea typeface="宋体" charset="0"/>
              </a:rPr>
              <a:t>be</a:t>
            </a:r>
            <a:r>
              <a:rPr lang="zh-CN" altLang="en-US" dirty="0">
                <a:latin typeface="Calibri" charset="0"/>
                <a:ea typeface="宋体" charset="0"/>
              </a:rPr>
              <a:t> </a:t>
            </a:r>
            <a:r>
              <a:rPr lang="en-US" altLang="zh-CN" dirty="0">
                <a:latin typeface="Calibri" charset="0"/>
                <a:ea typeface="宋体" charset="0"/>
              </a:rPr>
              <a:t>saved</a:t>
            </a:r>
            <a:r>
              <a:rPr lang="zh-CN" altLang="en-US" dirty="0">
                <a:latin typeface="Calibri" charset="0"/>
                <a:ea typeface="宋体" charset="0"/>
              </a:rPr>
              <a:t> </a:t>
            </a:r>
            <a:r>
              <a:rPr lang="en-US" altLang="zh-CN" dirty="0">
                <a:latin typeface="Calibri" charset="0"/>
                <a:ea typeface="宋体" charset="0"/>
              </a:rPr>
              <a:t>at</a:t>
            </a:r>
            <a:r>
              <a:rPr lang="zh-CN" altLang="en-US" dirty="0">
                <a:latin typeface="Calibri" charset="0"/>
                <a:ea typeface="宋体" charset="0"/>
              </a:rPr>
              <a:t> </a:t>
            </a:r>
            <a:r>
              <a:rPr lang="en-US" altLang="zh-CN" dirty="0">
                <a:latin typeface="Calibri" charset="0"/>
                <a:ea typeface="宋体" charset="0"/>
              </a:rPr>
              <a:t>any</a:t>
            </a:r>
            <a:r>
              <a:rPr lang="zh-CN" altLang="en-US" dirty="0">
                <a:latin typeface="Calibri" charset="0"/>
                <a:ea typeface="宋体" charset="0"/>
              </a:rPr>
              <a:t> </a:t>
            </a:r>
            <a:r>
              <a:rPr lang="en-US" altLang="zh-CN" dirty="0">
                <a:latin typeface="Calibri" charset="0"/>
                <a:ea typeface="宋体" charset="0"/>
              </a:rPr>
              <a:t>points.</a:t>
            </a:r>
            <a:r>
              <a:rPr lang="zh-CN" altLang="en-US" dirty="0">
                <a:latin typeface="Calibri" charset="0"/>
                <a:ea typeface="宋体" charset="0"/>
              </a:rPr>
              <a:t> </a:t>
            </a:r>
            <a:endParaRPr lang="en-US" altLang="zh-CN" dirty="0">
              <a:latin typeface="Calibri" charset="0"/>
              <a:ea typeface="宋体" charset="0"/>
            </a:endParaRPr>
          </a:p>
          <a:p>
            <a:pPr lvl="1"/>
            <a:r>
              <a:rPr lang="en-US" altLang="zh-CN" dirty="0">
                <a:latin typeface="Calibri" charset="0"/>
                <a:ea typeface="宋体" charset="0"/>
              </a:rPr>
              <a:t>Coordination</a:t>
            </a:r>
            <a:r>
              <a:rPr lang="zh-CN" altLang="en-US" dirty="0">
                <a:latin typeface="Calibri" charset="0"/>
                <a:ea typeface="宋体" charset="0"/>
              </a:rPr>
              <a:t> </a:t>
            </a:r>
            <a:r>
              <a:rPr lang="en-US" altLang="zh-CN" dirty="0">
                <a:latin typeface="Calibri" charset="0"/>
                <a:ea typeface="宋体" charset="0"/>
              </a:rPr>
              <a:t>is</a:t>
            </a:r>
            <a:r>
              <a:rPr lang="zh-CN" altLang="en-US" dirty="0">
                <a:latin typeface="Calibri" charset="0"/>
                <a:ea typeface="宋体" charset="0"/>
              </a:rPr>
              <a:t> </a:t>
            </a:r>
            <a:r>
              <a:rPr lang="en-US" altLang="zh-CN" dirty="0">
                <a:latin typeface="Calibri" charset="0"/>
                <a:ea typeface="宋体" charset="0"/>
              </a:rPr>
              <a:t>necessary</a:t>
            </a:r>
          </a:p>
          <a:p>
            <a:pPr eaLnBrk="1" hangingPunct="1"/>
            <a:r>
              <a:rPr lang="en-US" altLang="zh-CN" dirty="0">
                <a:latin typeface="Calibri" charset="0"/>
                <a:ea typeface="宋体" charset="0"/>
              </a:rPr>
              <a:t>How</a:t>
            </a:r>
            <a:r>
              <a:rPr lang="zh-CN" altLang="en-US" dirty="0">
                <a:latin typeface="Calibri" charset="0"/>
                <a:ea typeface="宋体" charset="0"/>
              </a:rPr>
              <a:t> </a:t>
            </a:r>
            <a:r>
              <a:rPr lang="en-US" altLang="zh-CN" dirty="0">
                <a:latin typeface="Calibri" charset="0"/>
                <a:ea typeface="宋体" charset="0"/>
              </a:rPr>
              <a:t>frequent</a:t>
            </a:r>
            <a:r>
              <a:rPr lang="zh-CN" altLang="en-US" dirty="0">
                <a:latin typeface="Calibri" charset="0"/>
                <a:ea typeface="宋体" charset="0"/>
              </a:rPr>
              <a:t> </a:t>
            </a:r>
            <a:r>
              <a:rPr lang="en-US" altLang="zh-CN" dirty="0">
                <a:latin typeface="Calibri" charset="0"/>
                <a:ea typeface="宋体" charset="0"/>
              </a:rPr>
              <a:t>should</a:t>
            </a:r>
            <a:r>
              <a:rPr lang="zh-CN" altLang="en-US" dirty="0">
                <a:latin typeface="Calibri" charset="0"/>
                <a:ea typeface="宋体" charset="0"/>
              </a:rPr>
              <a:t> </a:t>
            </a:r>
            <a:r>
              <a:rPr lang="en-US" altLang="zh-CN" dirty="0">
                <a:latin typeface="Calibri" charset="0"/>
                <a:ea typeface="宋体" charset="0"/>
              </a:rPr>
              <a:t>we</a:t>
            </a:r>
            <a:r>
              <a:rPr lang="zh-CN" altLang="en-US" dirty="0">
                <a:latin typeface="Calibri" charset="0"/>
                <a:ea typeface="宋体" charset="0"/>
              </a:rPr>
              <a:t> </a:t>
            </a:r>
            <a:r>
              <a:rPr lang="en-US" altLang="zh-CN" dirty="0">
                <a:latin typeface="Calibri" charset="0"/>
                <a:ea typeface="宋体" charset="0"/>
              </a:rPr>
              <a:t>write</a:t>
            </a:r>
            <a:r>
              <a:rPr lang="zh-CN" altLang="en-US" dirty="0">
                <a:latin typeface="Calibri" charset="0"/>
                <a:ea typeface="宋体" charset="0"/>
              </a:rPr>
              <a:t> </a:t>
            </a:r>
            <a:r>
              <a:rPr lang="en-US" altLang="zh-CN" dirty="0">
                <a:latin typeface="Calibri" charset="0"/>
                <a:ea typeface="宋体" charset="0"/>
              </a:rPr>
              <a:t>checkpoint?</a:t>
            </a:r>
          </a:p>
          <a:p>
            <a:pPr lvl="1"/>
            <a:r>
              <a:rPr lang="en-US" altLang="zh-CN" dirty="0">
                <a:latin typeface="Calibri" charset="0"/>
                <a:ea typeface="宋体" charset="0"/>
              </a:rPr>
              <a:t>Too</a:t>
            </a:r>
            <a:r>
              <a:rPr lang="zh-CN" altLang="en-US" dirty="0">
                <a:latin typeface="Calibri" charset="0"/>
                <a:ea typeface="宋体" charset="0"/>
              </a:rPr>
              <a:t> </a:t>
            </a:r>
            <a:r>
              <a:rPr lang="en-US" altLang="zh-CN" dirty="0">
                <a:latin typeface="Calibri" charset="0"/>
                <a:ea typeface="宋体" charset="0"/>
              </a:rPr>
              <a:t>long?</a:t>
            </a:r>
            <a:r>
              <a:rPr lang="zh-CN" altLang="en-US" dirty="0">
                <a:latin typeface="Calibri" charset="0"/>
                <a:ea typeface="宋体" charset="0"/>
              </a:rPr>
              <a:t> </a:t>
            </a:r>
            <a:r>
              <a:rPr lang="en-US" altLang="zh-CN" dirty="0">
                <a:latin typeface="Calibri" charset="0"/>
                <a:ea typeface="宋体" charset="0"/>
              </a:rPr>
              <a:t>Too</a:t>
            </a:r>
            <a:r>
              <a:rPr lang="zh-CN" altLang="en-US" dirty="0">
                <a:latin typeface="Calibri" charset="0"/>
                <a:ea typeface="宋体" charset="0"/>
              </a:rPr>
              <a:t> </a:t>
            </a:r>
            <a:r>
              <a:rPr lang="en-US" altLang="zh-CN" dirty="0">
                <a:latin typeface="Calibri" charset="0"/>
                <a:ea typeface="宋体" charset="0"/>
              </a:rPr>
              <a:t>short?</a:t>
            </a:r>
          </a:p>
          <a:p>
            <a:pPr lvl="1"/>
            <a:r>
              <a:rPr lang="en-US" altLang="zh-CN" dirty="0">
                <a:latin typeface="Calibri" charset="0"/>
                <a:ea typeface="宋体" charset="0"/>
              </a:rPr>
              <a:t>Given</a:t>
            </a:r>
            <a:r>
              <a:rPr lang="zh-CN" altLang="en-US" dirty="0">
                <a:latin typeface="Calibri" charset="0"/>
                <a:ea typeface="宋体" charset="0"/>
              </a:rPr>
              <a:t> </a:t>
            </a:r>
            <a:r>
              <a:rPr lang="en-US" altLang="zh-CN" dirty="0">
                <a:latin typeface="Calibri" charset="0"/>
                <a:ea typeface="宋体" charset="0"/>
              </a:rPr>
              <a:t>a</a:t>
            </a:r>
            <a:r>
              <a:rPr lang="zh-CN" altLang="en-US" dirty="0">
                <a:latin typeface="Calibri" charset="0"/>
                <a:ea typeface="宋体" charset="0"/>
              </a:rPr>
              <a:t> </a:t>
            </a:r>
            <a:r>
              <a:rPr lang="en-US" altLang="zh-CN" dirty="0">
                <a:latin typeface="Calibri" charset="0"/>
                <a:ea typeface="宋体" charset="0"/>
              </a:rPr>
              <a:t>MTTF</a:t>
            </a:r>
            <a:r>
              <a:rPr lang="zh-CN" altLang="en-US" dirty="0">
                <a:latin typeface="Calibri" charset="0"/>
                <a:ea typeface="宋体" charset="0"/>
              </a:rPr>
              <a:t> </a:t>
            </a:r>
            <a:r>
              <a:rPr lang="en-US" altLang="zh-CN" dirty="0">
                <a:latin typeface="Calibri" charset="0"/>
                <a:ea typeface="宋体" charset="0"/>
              </a:rPr>
              <a:t>and</a:t>
            </a:r>
            <a:r>
              <a:rPr lang="zh-CN" altLang="en-US" dirty="0">
                <a:latin typeface="Calibri" charset="0"/>
                <a:ea typeface="宋体" charset="0"/>
              </a:rPr>
              <a:t> </a:t>
            </a:r>
            <a:r>
              <a:rPr lang="en-US" altLang="zh-CN" dirty="0">
                <a:latin typeface="Calibri" charset="0"/>
                <a:ea typeface="宋体" charset="0"/>
              </a:rPr>
              <a:t>the</a:t>
            </a:r>
            <a:r>
              <a:rPr lang="zh-CN" altLang="en-US" dirty="0">
                <a:latin typeface="Calibri" charset="0"/>
                <a:ea typeface="宋体" charset="0"/>
              </a:rPr>
              <a:t> </a:t>
            </a:r>
            <a:r>
              <a:rPr lang="en-US" altLang="zh-CN" dirty="0">
                <a:latin typeface="Calibri" charset="0"/>
                <a:ea typeface="宋体" charset="0"/>
              </a:rPr>
              <a:t>time</a:t>
            </a:r>
            <a:r>
              <a:rPr lang="zh-CN" altLang="en-US" dirty="0">
                <a:latin typeface="Calibri" charset="0"/>
                <a:ea typeface="宋体" charset="0"/>
              </a:rPr>
              <a:t> </a:t>
            </a:r>
            <a:r>
              <a:rPr lang="en-US" altLang="zh-CN" dirty="0">
                <a:latin typeface="Calibri" charset="0"/>
                <a:ea typeface="宋体" charset="0"/>
              </a:rPr>
              <a:t>for</a:t>
            </a:r>
            <a:r>
              <a:rPr lang="zh-CN" altLang="en-US" dirty="0">
                <a:latin typeface="Calibri" charset="0"/>
                <a:ea typeface="宋体" charset="0"/>
              </a:rPr>
              <a:t> </a:t>
            </a:r>
            <a:r>
              <a:rPr lang="en-US" altLang="zh-CN" dirty="0">
                <a:latin typeface="Calibri" charset="0"/>
                <a:ea typeface="宋体" charset="0"/>
              </a:rPr>
              <a:t>a</a:t>
            </a:r>
            <a:r>
              <a:rPr lang="zh-CN" altLang="en-US" dirty="0">
                <a:latin typeface="Calibri" charset="0"/>
                <a:ea typeface="宋体" charset="0"/>
              </a:rPr>
              <a:t> </a:t>
            </a:r>
            <a:r>
              <a:rPr lang="en-US" altLang="zh-CN" dirty="0">
                <a:latin typeface="Calibri" charset="0"/>
                <a:ea typeface="宋体" charset="0"/>
              </a:rPr>
              <a:t>checkpoint</a:t>
            </a:r>
            <a:r>
              <a:rPr lang="zh-CN" altLang="en-US" dirty="0">
                <a:latin typeface="Calibri" charset="0"/>
                <a:ea typeface="宋体" charset="0"/>
              </a:rPr>
              <a:t> </a:t>
            </a:r>
            <a:r>
              <a:rPr lang="en-US" altLang="zh-CN" dirty="0">
                <a:latin typeface="Calibri" charset="0"/>
                <a:ea typeface="宋体" charset="0"/>
              </a:rPr>
              <a:t>writing,</a:t>
            </a:r>
            <a:r>
              <a:rPr lang="zh-CN" altLang="en-US" dirty="0">
                <a:latin typeface="Calibri" charset="0"/>
                <a:ea typeface="宋体" charset="0"/>
              </a:rPr>
              <a:t> </a:t>
            </a:r>
            <a:r>
              <a:rPr lang="en-US" altLang="zh-CN" dirty="0">
                <a:latin typeface="Calibri" charset="0"/>
                <a:ea typeface="宋体" charset="0"/>
              </a:rPr>
              <a:t>what</a:t>
            </a:r>
            <a:r>
              <a:rPr lang="zh-CN" altLang="en-US" dirty="0">
                <a:latin typeface="Calibri" charset="0"/>
                <a:ea typeface="宋体" charset="0"/>
              </a:rPr>
              <a:t> </a:t>
            </a:r>
            <a:r>
              <a:rPr lang="en-US" altLang="zh-CN" dirty="0">
                <a:latin typeface="Calibri" charset="0"/>
                <a:ea typeface="宋体" charset="0"/>
              </a:rPr>
              <a:t>is</a:t>
            </a:r>
            <a:r>
              <a:rPr lang="zh-CN" altLang="en-US" dirty="0">
                <a:latin typeface="Calibri" charset="0"/>
                <a:ea typeface="宋体" charset="0"/>
              </a:rPr>
              <a:t> </a:t>
            </a:r>
            <a:r>
              <a:rPr lang="en-US" altLang="zh-CN" dirty="0">
                <a:latin typeface="Calibri" charset="0"/>
                <a:ea typeface="宋体" charset="0"/>
              </a:rPr>
              <a:t>the</a:t>
            </a:r>
            <a:r>
              <a:rPr lang="zh-CN" altLang="en-US" dirty="0">
                <a:latin typeface="Calibri" charset="0"/>
                <a:ea typeface="宋体" charset="0"/>
              </a:rPr>
              <a:t> </a:t>
            </a:r>
            <a:r>
              <a:rPr lang="en-US" altLang="zh-CN" dirty="0">
                <a:latin typeface="Calibri" charset="0"/>
                <a:ea typeface="宋体" charset="0"/>
              </a:rPr>
              <a:t>optimal</a:t>
            </a:r>
            <a:r>
              <a:rPr lang="zh-CN" altLang="en-US" dirty="0">
                <a:latin typeface="Calibri" charset="0"/>
                <a:ea typeface="宋体" charset="0"/>
              </a:rPr>
              <a:t> </a:t>
            </a:r>
            <a:r>
              <a:rPr lang="en-US" altLang="zh-CN" dirty="0">
                <a:latin typeface="Calibri" charset="0"/>
                <a:ea typeface="宋体" charset="0"/>
              </a:rPr>
              <a:t>checkpoint</a:t>
            </a:r>
            <a:r>
              <a:rPr lang="zh-CN" altLang="en-US" dirty="0">
                <a:latin typeface="Calibri" charset="0"/>
                <a:ea typeface="宋体" charset="0"/>
              </a:rPr>
              <a:t> </a:t>
            </a:r>
            <a:r>
              <a:rPr lang="en-US" altLang="zh-CN" dirty="0">
                <a:latin typeface="Calibri" charset="0"/>
                <a:ea typeface="宋体" charset="0"/>
              </a:rPr>
              <a:t>interval?</a:t>
            </a:r>
          </a:p>
          <a:p>
            <a:pPr eaLnBrk="1" hangingPunct="1">
              <a:buFont typeface="Arial" charset="0"/>
              <a:buNone/>
            </a:pPr>
            <a:endParaRPr lang="zh-CN" altLang="en-US" dirty="0">
              <a:latin typeface="Calibri" charset="0"/>
              <a:ea typeface="宋体" charset="0"/>
            </a:endParaRP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05DB101-E9BB-144B-A01A-F157AB7DCD80}" type="slidenum">
              <a:rPr lang="zh-CN" altLang="en-US">
                <a:solidFill>
                  <a:srgbClr val="898989"/>
                </a:solidFill>
                <a:latin typeface="Calibri" charset="0"/>
              </a:rPr>
              <a:pPr eaLnBrk="1" hangingPunct="1"/>
              <a:t>94</a:t>
            </a:fld>
            <a:endParaRPr lang="zh-CN" altLang="en-US">
              <a:solidFill>
                <a:srgbClr val="898989"/>
              </a:solidFill>
              <a:latin typeface="Calibri" charset="0"/>
            </a:endParaRPr>
          </a:p>
        </p:txBody>
      </p:sp>
      <p:pic>
        <p:nvPicPr>
          <p:cNvPr id="2" name="图片 1" descr="屏幕快照 2015-05-06 下午12.11.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506" y="4368800"/>
            <a:ext cx="4584700" cy="2489200"/>
          </a:xfrm>
          <a:prstGeom prst="rect">
            <a:avLst/>
          </a:prstGeom>
        </p:spPr>
      </p:pic>
    </p:spTree>
    <p:extLst>
      <p:ext uri="{BB962C8B-B14F-4D97-AF65-F5344CB8AC3E}">
        <p14:creationId xmlns:p14="http://schemas.microsoft.com/office/powerpoint/2010/main" val="82107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B1292-3593-6A4D-8421-C2CEB53A5514}"/>
              </a:ext>
            </a:extLst>
          </p:cNvPr>
          <p:cNvSpPr>
            <a:spLocks noGrp="1"/>
          </p:cNvSpPr>
          <p:nvPr>
            <p:ph type="title"/>
          </p:nvPr>
        </p:nvSpPr>
        <p:spPr/>
        <p:txBody>
          <a:bodyPr/>
          <a:lstStyle/>
          <a:p>
            <a:r>
              <a:rPr kumimoji="1" lang="en-US" altLang="zh-CN" dirty="0"/>
              <a:t>Aligned Checkpoints</a:t>
            </a:r>
            <a:endParaRPr kumimoji="1" lang="zh-CN" altLang="en-US" dirty="0"/>
          </a:p>
        </p:txBody>
      </p:sp>
      <p:pic>
        <p:nvPicPr>
          <p:cNvPr id="12290" name="Picture 2" descr="Screen Shot 2020 11 19 at 2.34.14 PM">
            <a:extLst>
              <a:ext uri="{FF2B5EF4-FFF2-40B4-BE49-F238E27FC236}">
                <a16:creationId xmlns:a16="http://schemas.microsoft.com/office/drawing/2014/main" id="{9F0AC160-6091-EB44-85CB-F93EA5B8E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34623"/>
            <a:ext cx="9144000" cy="219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8040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EE6C0-C13B-9149-A7D9-BA04A9D63D90}"/>
              </a:ext>
            </a:extLst>
          </p:cNvPr>
          <p:cNvSpPr>
            <a:spLocks noGrp="1"/>
          </p:cNvSpPr>
          <p:nvPr>
            <p:ph type="title"/>
          </p:nvPr>
        </p:nvSpPr>
        <p:spPr/>
        <p:txBody>
          <a:bodyPr/>
          <a:lstStyle/>
          <a:p>
            <a:endParaRPr kumimoji="1" lang="zh-CN" altLang="en-US"/>
          </a:p>
        </p:txBody>
      </p:sp>
      <p:pic>
        <p:nvPicPr>
          <p:cNvPr id="6" name="图形 5">
            <a:extLst>
              <a:ext uri="{FF2B5EF4-FFF2-40B4-BE49-F238E27FC236}">
                <a16:creationId xmlns:a16="http://schemas.microsoft.com/office/drawing/2014/main" id="{791AE91A-6E81-2BA9-2F38-F0A20FB2CE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842073"/>
            <a:ext cx="9098874" cy="3158190"/>
          </a:xfrm>
          <a:prstGeom prst="rect">
            <a:avLst/>
          </a:prstGeom>
        </p:spPr>
      </p:pic>
    </p:spTree>
    <p:extLst>
      <p:ext uri="{BB962C8B-B14F-4D97-AF65-F5344CB8AC3E}">
        <p14:creationId xmlns:p14="http://schemas.microsoft.com/office/powerpoint/2010/main" val="24821817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EA9E5-893F-46FB-CA79-A10903362296}"/>
              </a:ext>
            </a:extLst>
          </p:cNvPr>
          <p:cNvSpPr>
            <a:spLocks noGrp="1"/>
          </p:cNvSpPr>
          <p:nvPr>
            <p:ph type="title"/>
          </p:nvPr>
        </p:nvSpPr>
        <p:spPr/>
        <p:txBody>
          <a:bodyPr/>
          <a:lstStyle/>
          <a:p>
            <a:r>
              <a:rPr kumimoji="1" lang="en-US" altLang="zh-CN" dirty="0"/>
              <a:t>Unaligned Checkpoints</a:t>
            </a:r>
            <a:endParaRPr kumimoji="1" lang="zh-CN" altLang="en-US" dirty="0"/>
          </a:p>
        </p:txBody>
      </p:sp>
      <p:pic>
        <p:nvPicPr>
          <p:cNvPr id="5" name="图形 4">
            <a:extLst>
              <a:ext uri="{FF2B5EF4-FFF2-40B4-BE49-F238E27FC236}">
                <a16:creationId xmlns:a16="http://schemas.microsoft.com/office/drawing/2014/main" id="{163B51F5-5EF2-07C7-84B7-AFA0386F4F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415066"/>
            <a:ext cx="9151869" cy="2029611"/>
          </a:xfrm>
          <a:prstGeom prst="rect">
            <a:avLst/>
          </a:prstGeom>
        </p:spPr>
      </p:pic>
    </p:spTree>
    <p:extLst>
      <p:ext uri="{BB962C8B-B14F-4D97-AF65-F5344CB8AC3E}">
        <p14:creationId xmlns:p14="http://schemas.microsoft.com/office/powerpoint/2010/main" val="37576770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6F0DE-A02B-B54C-B408-891043968B1C}"/>
              </a:ext>
            </a:extLst>
          </p:cNvPr>
          <p:cNvSpPr>
            <a:spLocks noGrp="1"/>
          </p:cNvSpPr>
          <p:nvPr>
            <p:ph type="title"/>
          </p:nvPr>
        </p:nvSpPr>
        <p:spPr>
          <a:xfrm>
            <a:off x="457200" y="108001"/>
            <a:ext cx="8229600" cy="1143000"/>
          </a:xfrm>
        </p:spPr>
        <p:txBody>
          <a:bodyPr>
            <a:normAutofit fontScale="90000"/>
          </a:bodyPr>
          <a:lstStyle/>
          <a:p>
            <a:r>
              <a:rPr kumimoji="1" lang="en-US" altLang="zh-CN" dirty="0"/>
              <a:t>Fault tolerance for per-element processing</a:t>
            </a:r>
            <a:endParaRPr kumimoji="1" lang="zh-CN" altLang="en-US" dirty="0"/>
          </a:p>
        </p:txBody>
      </p:sp>
      <p:pic>
        <p:nvPicPr>
          <p:cNvPr id="4" name="图片 3">
            <a:extLst>
              <a:ext uri="{FF2B5EF4-FFF2-40B4-BE49-F238E27FC236}">
                <a16:creationId xmlns:a16="http://schemas.microsoft.com/office/drawing/2014/main" id="{8ACF8A0A-6925-6F4A-85F3-776961F3D3BA}"/>
              </a:ext>
            </a:extLst>
          </p:cNvPr>
          <p:cNvPicPr>
            <a:picLocks noChangeAspect="1"/>
          </p:cNvPicPr>
          <p:nvPr/>
        </p:nvPicPr>
        <p:blipFill>
          <a:blip r:embed="rId2"/>
          <a:stretch>
            <a:fillRect/>
          </a:stretch>
        </p:blipFill>
        <p:spPr>
          <a:xfrm>
            <a:off x="0" y="1859606"/>
            <a:ext cx="9144000" cy="3887225"/>
          </a:xfrm>
          <a:prstGeom prst="rect">
            <a:avLst/>
          </a:prstGeom>
        </p:spPr>
      </p:pic>
      <p:sp>
        <p:nvSpPr>
          <p:cNvPr id="5" name="内容占位符 2">
            <a:extLst>
              <a:ext uri="{FF2B5EF4-FFF2-40B4-BE49-F238E27FC236}">
                <a16:creationId xmlns:a16="http://schemas.microsoft.com/office/drawing/2014/main" id="{CEC33CA4-23EC-F64C-843D-26DC85A5E2D0}"/>
              </a:ext>
            </a:extLst>
          </p:cNvPr>
          <p:cNvSpPr txBox="1">
            <a:spLocks/>
          </p:cNvSpPr>
          <p:nvPr/>
        </p:nvSpPr>
        <p:spPr>
          <a:xfrm>
            <a:off x="0" y="1251001"/>
            <a:ext cx="8686800" cy="228336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kumimoji="1" lang="zh-CN" altLang="en-US" dirty="0"/>
          </a:p>
        </p:txBody>
      </p:sp>
      <p:sp>
        <p:nvSpPr>
          <p:cNvPr id="6" name="文本框 5">
            <a:extLst>
              <a:ext uri="{FF2B5EF4-FFF2-40B4-BE49-F238E27FC236}">
                <a16:creationId xmlns:a16="http://schemas.microsoft.com/office/drawing/2014/main" id="{427D0C30-C68E-724E-924F-C4682566383B}"/>
              </a:ext>
            </a:extLst>
          </p:cNvPr>
          <p:cNvSpPr txBox="1"/>
          <p:nvPr/>
        </p:nvSpPr>
        <p:spPr>
          <a:xfrm>
            <a:off x="581627" y="5920451"/>
            <a:ext cx="7523545" cy="1015663"/>
          </a:xfrm>
          <a:prstGeom prst="rect">
            <a:avLst/>
          </a:prstGeom>
          <a:noFill/>
        </p:spPr>
        <p:txBody>
          <a:bodyPr wrap="square" rtlCol="0">
            <a:spAutoFit/>
          </a:bodyPr>
          <a:lstStyle/>
          <a:p>
            <a:r>
              <a:rPr kumimoji="1" lang="en-US" altLang="zh-CN" sz="2000" dirty="0"/>
              <a:t>The</a:t>
            </a:r>
            <a:r>
              <a:rPr kumimoji="1" lang="zh-CN" altLang="en-US" sz="2000" dirty="0"/>
              <a:t> </a:t>
            </a:r>
            <a:r>
              <a:rPr kumimoji="1" lang="en-US" altLang="zh-CN" sz="2000" dirty="0"/>
              <a:t>queue</a:t>
            </a:r>
            <a:r>
              <a:rPr kumimoji="1" lang="zh-CN" altLang="en-US" sz="2000" dirty="0"/>
              <a:t> </a:t>
            </a:r>
            <a:r>
              <a:rPr kumimoji="1" lang="en-US" altLang="zh-CN" sz="2000" dirty="0"/>
              <a:t>as source will be able to buffer input for a while. But it is a problem that how fast the system can catch up, which translate to obsolete in data</a:t>
            </a:r>
            <a:endParaRPr kumimoji="1" lang="zh-CN" altLang="en-US" sz="2000" dirty="0"/>
          </a:p>
        </p:txBody>
      </p:sp>
    </p:spTree>
    <p:extLst>
      <p:ext uri="{BB962C8B-B14F-4D97-AF65-F5344CB8AC3E}">
        <p14:creationId xmlns:p14="http://schemas.microsoft.com/office/powerpoint/2010/main" val="12103869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DC4A1-E66C-6E43-B500-5A33CF12DAFC}"/>
              </a:ext>
            </a:extLst>
          </p:cNvPr>
          <p:cNvSpPr>
            <a:spLocks noGrp="1"/>
          </p:cNvSpPr>
          <p:nvPr>
            <p:ph type="title"/>
          </p:nvPr>
        </p:nvSpPr>
        <p:spPr/>
        <p:txBody>
          <a:bodyPr/>
          <a:lstStyle/>
          <a:p>
            <a:r>
              <a:rPr kumimoji="1" lang="en-US" altLang="zh-CN" dirty="0"/>
              <a:t>Review the fault tolerance levels</a:t>
            </a:r>
            <a:endParaRPr kumimoji="1" lang="zh-CN" altLang="en-US" dirty="0"/>
          </a:p>
        </p:txBody>
      </p:sp>
      <p:pic>
        <p:nvPicPr>
          <p:cNvPr id="3" name="图片 2">
            <a:extLst>
              <a:ext uri="{FF2B5EF4-FFF2-40B4-BE49-F238E27FC236}">
                <a16:creationId xmlns:a16="http://schemas.microsoft.com/office/drawing/2014/main" id="{868E22AE-DC23-AA41-9585-F0423EE45AB5}"/>
              </a:ext>
            </a:extLst>
          </p:cNvPr>
          <p:cNvPicPr>
            <a:picLocks noChangeAspect="1"/>
          </p:cNvPicPr>
          <p:nvPr/>
        </p:nvPicPr>
        <p:blipFill rotWithShape="1">
          <a:blip r:embed="rId2"/>
          <a:srcRect l="1012" t="16389" r="127" b="-16389"/>
          <a:stretch/>
        </p:blipFill>
        <p:spPr>
          <a:xfrm>
            <a:off x="104173" y="1773087"/>
            <a:ext cx="9039827" cy="5084913"/>
          </a:xfrm>
          <a:prstGeom prst="rect">
            <a:avLst/>
          </a:prstGeom>
        </p:spPr>
      </p:pic>
    </p:spTree>
    <p:extLst>
      <p:ext uri="{BB962C8B-B14F-4D97-AF65-F5344CB8AC3E}">
        <p14:creationId xmlns:p14="http://schemas.microsoft.com/office/powerpoint/2010/main" val="1502851115"/>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11353</TotalTime>
  <Words>3785</Words>
  <Application>Microsoft Macintosh PowerPoint</Application>
  <PresentationFormat>全屏显示(4:3)</PresentationFormat>
  <Paragraphs>665</Paragraphs>
  <Slides>107</Slides>
  <Notes>34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107</vt:i4>
      </vt:variant>
    </vt:vector>
  </HeadingPairs>
  <TitlesOfParts>
    <vt:vector size="116" baseType="lpstr">
      <vt:lpstr>Arial</vt:lpstr>
      <vt:lpstr>Arial Rounded MT Bold</vt:lpstr>
      <vt:lpstr>Calibri</vt:lpstr>
      <vt:lpstr>Consolas</vt:lpstr>
      <vt:lpstr>Corbel</vt:lpstr>
      <vt:lpstr>Lucida Console</vt:lpstr>
      <vt:lpstr>MS Reference Sans Serif</vt:lpstr>
      <vt:lpstr>Roboto</vt:lpstr>
      <vt:lpstr>Office 主题</vt:lpstr>
      <vt:lpstr>Introduction to Big Data Systems </vt:lpstr>
      <vt:lpstr>References</vt:lpstr>
      <vt:lpstr>Purpose of the lecture</vt:lpstr>
      <vt:lpstr>DEMAND FOR STREAM PROCESSING</vt:lpstr>
      <vt:lpstr>Big data frameworks we have discussed</vt:lpstr>
      <vt:lpstr>Low Latency Demand : Fraud detection</vt:lpstr>
      <vt:lpstr>Low Latency Demand : Fraud Detection</vt:lpstr>
      <vt:lpstr>Existing systems </vt:lpstr>
      <vt:lpstr>Stream Processing</vt:lpstr>
      <vt:lpstr>View stream processing as state transitions</vt:lpstr>
      <vt:lpstr>Another Example*</vt:lpstr>
      <vt:lpstr>Use traditional database</vt:lpstr>
      <vt:lpstr>Stream Processing </vt:lpstr>
      <vt:lpstr>Challenges of stream processing</vt:lpstr>
      <vt:lpstr>Goal of Stream Processing</vt:lpstr>
      <vt:lpstr>Real-time / Scalability</vt:lpstr>
      <vt:lpstr>Fault Tolerance</vt:lpstr>
      <vt:lpstr>Programmability</vt:lpstr>
      <vt:lpstr>Stream Processing</vt:lpstr>
      <vt:lpstr>Naïve implementation</vt:lpstr>
      <vt:lpstr>Mismatched Speed of Producer/Consumer</vt:lpstr>
      <vt:lpstr>Mismatched Speed of Producer/Consumer : Add a Queue</vt:lpstr>
      <vt:lpstr>Worker + Queue</vt:lpstr>
      <vt:lpstr>Queue: Interfaces</vt:lpstr>
      <vt:lpstr>Queue</vt:lpstr>
      <vt:lpstr>An Example: Web analytics</vt:lpstr>
      <vt:lpstr>PowerPoint 演示文稿</vt:lpstr>
      <vt:lpstr>PowerPoint 演示文稿</vt:lpstr>
      <vt:lpstr>Problems</vt:lpstr>
      <vt:lpstr>Actor model</vt:lpstr>
      <vt:lpstr>Actor Model</vt:lpstr>
      <vt:lpstr>Actor Model</vt:lpstr>
      <vt:lpstr>Actor run asynchronously*</vt:lpstr>
      <vt:lpstr>Actors process Message one at a time</vt:lpstr>
      <vt:lpstr>Actors in hierarchy</vt:lpstr>
      <vt:lpstr>Actors reduce big problems into smaller ones</vt:lpstr>
      <vt:lpstr>Sample Actor code( Akka.NET)</vt:lpstr>
      <vt:lpstr>Popular Actor Systems</vt:lpstr>
      <vt:lpstr>Comparison Actor models with Queue Systems</vt:lpstr>
      <vt:lpstr>An enterprise data pipeline</vt:lpstr>
      <vt:lpstr>Data + ai pipeline</vt:lpstr>
      <vt:lpstr>Stream processing- Storm</vt:lpstr>
      <vt:lpstr>Storm</vt:lpstr>
      <vt:lpstr>Storm Concepts</vt:lpstr>
      <vt:lpstr>Stream</vt:lpstr>
      <vt:lpstr>Bolts</vt:lpstr>
      <vt:lpstr>Tasks and parallelism</vt:lpstr>
      <vt:lpstr>Stream Grouping</vt:lpstr>
      <vt:lpstr>Stream Grouping</vt:lpstr>
      <vt:lpstr>ExclamationTopology</vt:lpstr>
      <vt:lpstr>TestWordSpout</vt:lpstr>
      <vt:lpstr>ExclamationBolt</vt:lpstr>
      <vt:lpstr>WordCount</vt:lpstr>
      <vt:lpstr>Running Storm</vt:lpstr>
      <vt:lpstr>Stream processing- fault tolerance</vt:lpstr>
      <vt:lpstr>Different fault tolerance levels </vt:lpstr>
      <vt:lpstr>Fault tolerance in Stream Processing</vt:lpstr>
      <vt:lpstr>Fault tolerance in Storm</vt:lpstr>
      <vt:lpstr>Fault tolerance in Storm</vt:lpstr>
      <vt:lpstr>Complete processing of a message</vt:lpstr>
      <vt:lpstr>ExclamationBolt</vt:lpstr>
      <vt:lpstr>How to track if the message has been processed?</vt:lpstr>
      <vt:lpstr>How to track if the message has been processed?</vt:lpstr>
      <vt:lpstr>Maintain the pending message </vt:lpstr>
      <vt:lpstr>PowerPoint 演示文稿</vt:lpstr>
      <vt:lpstr>PowerPoint 演示文稿</vt:lpstr>
      <vt:lpstr>PowerPoint 演示文稿</vt:lpstr>
      <vt:lpstr>PowerPoint 演示文稿</vt:lpstr>
      <vt:lpstr>Exactly once?</vt:lpstr>
      <vt:lpstr>Fault tolerance in Sparkstream</vt:lpstr>
      <vt:lpstr>Why fault tolerance is it hard?</vt:lpstr>
      <vt:lpstr>Review: How Spark deal with Fault Tolerance</vt:lpstr>
      <vt:lpstr>Batch Processing Systems</vt:lpstr>
      <vt:lpstr>Parallel Recovery</vt:lpstr>
      <vt:lpstr>Discretized Stream Processing</vt:lpstr>
      <vt:lpstr>Dissociate computation from state</vt:lpstr>
      <vt:lpstr>Discretized Stream Processing</vt:lpstr>
      <vt:lpstr>Example: Counting page views</vt:lpstr>
      <vt:lpstr>SparkStream WordCount code example*</vt:lpstr>
      <vt:lpstr>SparkStream Timewindow WordCount</vt:lpstr>
      <vt:lpstr>Fine-grained Lineage</vt:lpstr>
      <vt:lpstr>Flink - Per-event processing with exactly-once </vt:lpstr>
      <vt:lpstr>Flink Architecture</vt:lpstr>
      <vt:lpstr>Local State in Flink</vt:lpstr>
      <vt:lpstr>Flink interfaces</vt:lpstr>
      <vt:lpstr>Stateful function examples</vt:lpstr>
      <vt:lpstr>A Runtime built for Serverless Architectures</vt:lpstr>
      <vt:lpstr>A Flink DataStream Example</vt:lpstr>
      <vt:lpstr>Flink SQL interfaces</vt:lpstr>
      <vt:lpstr>Different time in stream computing</vt:lpstr>
      <vt:lpstr>Different time windows</vt:lpstr>
      <vt:lpstr>PowerPoint 演示文稿</vt:lpstr>
      <vt:lpstr>Checkpoint barrier for consistency</vt:lpstr>
      <vt:lpstr>(Review)When to save checkpoints in MPI</vt:lpstr>
      <vt:lpstr>Aligned Checkpoints</vt:lpstr>
      <vt:lpstr>PowerPoint 演示文稿</vt:lpstr>
      <vt:lpstr>Unaligned Checkpoints</vt:lpstr>
      <vt:lpstr>Fault tolerance for per-element processing</vt:lpstr>
      <vt:lpstr>Review the fault tolerance levels</vt:lpstr>
      <vt:lpstr>Comparison of different systems</vt:lpstr>
      <vt:lpstr>Comparison of different systems</vt:lpstr>
      <vt:lpstr>Flow control</vt:lpstr>
      <vt:lpstr>Fault tolerance</vt:lpstr>
      <vt:lpstr>Community</vt:lpstr>
      <vt:lpstr>Benchmarking Streaming  Processing Systems</vt:lpstr>
      <vt:lpstr>Summary</vt:lpstr>
      <vt:lpstr>Thanks</vt:lpstr>
    </vt:vector>
  </TitlesOfParts>
  <Company>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wenguang</dc:creator>
  <cp:lastModifiedBy>Microsoft Office User</cp:lastModifiedBy>
  <cp:revision>453</cp:revision>
  <dcterms:created xsi:type="dcterms:W3CDTF">2015-03-01T08:00:15Z</dcterms:created>
  <dcterms:modified xsi:type="dcterms:W3CDTF">2023-12-03T16:20:39Z</dcterms:modified>
</cp:coreProperties>
</file>